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emf" ContentType="image/x-e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1" r:id="rId3"/>
    <p:sldMasterId id="2147483676" r:id="rId4"/>
  </p:sldMasterIdLst>
  <p:notesMasterIdLst>
    <p:notesMasterId r:id="rId6"/>
  </p:notesMasterIdLst>
  <p:sldIdLst>
    <p:sldId id="293" r:id="rId5"/>
    <p:sldId id="258" r:id="rId7"/>
    <p:sldId id="259" r:id="rId8"/>
    <p:sldId id="314" r:id="rId9"/>
    <p:sldId id="316" r:id="rId10"/>
    <p:sldId id="320" r:id="rId11"/>
    <p:sldId id="321" r:id="rId12"/>
    <p:sldId id="261" r:id="rId13"/>
    <p:sldId id="315" r:id="rId14"/>
    <p:sldId id="324" r:id="rId15"/>
    <p:sldId id="325" r:id="rId16"/>
    <p:sldId id="341" r:id="rId17"/>
    <p:sldId id="342" r:id="rId18"/>
    <p:sldId id="343" r:id="rId19"/>
    <p:sldId id="344" r:id="rId20"/>
    <p:sldId id="354" r:id="rId21"/>
    <p:sldId id="355" r:id="rId22"/>
    <p:sldId id="345" r:id="rId23"/>
    <p:sldId id="350" r:id="rId24"/>
    <p:sldId id="351" r:id="rId25"/>
    <p:sldId id="362" r:id="rId26"/>
    <p:sldId id="363" r:id="rId27"/>
    <p:sldId id="364" r:id="rId28"/>
    <p:sldId id="365" r:id="rId29"/>
    <p:sldId id="359" r:id="rId30"/>
    <p:sldId id="360" r:id="rId31"/>
    <p:sldId id="275" r:id="rId32"/>
    <p:sldId id="366" r:id="rId33"/>
    <p:sldId id="367" r:id="rId34"/>
    <p:sldId id="368" r:id="rId35"/>
    <p:sldId id="369" r:id="rId36"/>
    <p:sldId id="370" r:id="rId37"/>
    <p:sldId id="391" r:id="rId38"/>
    <p:sldId id="393" r:id="rId39"/>
    <p:sldId id="392" r:id="rId40"/>
    <p:sldId id="394" r:id="rId41"/>
    <p:sldId id="396" r:id="rId42"/>
    <p:sldId id="397" r:id="rId43"/>
    <p:sldId id="398" r:id="rId44"/>
    <p:sldId id="294" r:id="rId4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0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0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9E98C-7380-4DB7-A22C-5F9D7E7C4C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6F43C-AD5C-4FDC-826F-DD7EA0D56A4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F64BE4-6ABB-4DFC-88F2-21DB0926AD8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D0C05-D1F4-4D23-BDF0-C1C9ABA03E3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D0C05-D1F4-4D23-BDF0-C1C9ABA03E3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F64BE4-6ABB-4DFC-88F2-21DB0926AD8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F64BE4-6ABB-4DFC-88F2-21DB0926AD8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D0C05-D1F4-4D23-BDF0-C1C9ABA03E3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audio" Target="../media/audio1.wav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homepag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9909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fengji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50825" y="4508500"/>
            <a:ext cx="8640763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052513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25654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0240B-BDC4-4BE1-BB4F-8F3327952AA2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05" y="-317"/>
            <a:ext cx="8229600" cy="1143000"/>
          </a:xfrm>
        </p:spPr>
        <p:txBody>
          <a:bodyPr/>
          <a:lstStyle>
            <a:lvl1pPr algn="l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251689" y="260241"/>
            <a:ext cx="360000" cy="360000"/>
            <a:chOff x="1965186" y="1419622"/>
            <a:chExt cx="302558" cy="314067"/>
          </a:xfrm>
        </p:grpSpPr>
        <p:sp>
          <p:nvSpPr>
            <p:cNvPr id="16" name="矩形 1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homepag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9909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fengji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50825" y="4508500"/>
            <a:ext cx="8640763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052513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25654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0240B-BDC4-4BE1-BB4F-8F3327952AA2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4" name="coin.wav"/>
      </p:stSnd>
    </p:sndAc>
  </p:transition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63BAE-E365-4484-81DA-AA7251B73EA1}" type="slidenum">
              <a:rPr lang="zh-CN" altLang="en-US"/>
            </a:fld>
            <a:endParaRPr lang="en-US" altLang="zh-CN" dirty="0"/>
          </a:p>
        </p:txBody>
      </p:sp>
      <p:sp>
        <p:nvSpPr>
          <p:cNvPr id="6" name="页脚占位符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C98A8-4EF4-4795-B275-84B64E040189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0D145-3C73-49A9-90C7-AC7C73CEEC0F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3E887-BF7E-423B-B3AA-24FAB07C35A4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F14FD-19F6-49C3-9AB8-8BE12364F04D}" type="slidenum">
              <a:rPr lang="zh-CN" altLang="en-US"/>
            </a:fld>
            <a:endParaRPr lang="en-US" altLang="zh-CN" dirty="0"/>
          </a:p>
        </p:txBody>
      </p:sp>
      <p:sp>
        <p:nvSpPr>
          <p:cNvPr id="6" name="矩形 5"/>
          <p:cNvSpPr/>
          <p:nvPr userDrawn="1"/>
        </p:nvSpPr>
        <p:spPr>
          <a:xfrm>
            <a:off x="500034" y="1285860"/>
            <a:ext cx="35719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8BCDD-7DDC-472A-9209-9C9DAAC7CA2F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EF933-D555-4146-8D25-C2DBF215A9B4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D54D6-51D3-4B56-84F8-FFD3A43F6D7D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C8B68-0527-4DF1-BBEC-48215B117C42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4901A-DDB0-45A0-9EA4-05CA51A530CE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888E3-B4B2-42E6-B30C-D45BBF1B195E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A9767-4B36-472E-8454-E3440332F643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audio" Target="../media/audio1.wav"/><Relationship Id="rId15" Type="http://schemas.openxmlformats.org/officeDocument/2006/relationships/image" Target="../media/image3.png"/><Relationship Id="rId14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0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engjing_v_white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1262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en-US" altLang="zh-CN"/>
              <a:t>By </a:t>
            </a:r>
            <a:r>
              <a:rPr lang="en-US" altLang="zh-CN" err="1"/>
              <a:t>fuxizhen,UIBE</a:t>
            </a: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B7E560B-F0D2-4984-90AD-7DD8F2CE19EC}" type="slidenum">
              <a:rPr lang="zh-CN" altLang="en-US"/>
            </a:fld>
            <a:endParaRPr lang="en-US" altLang="zh-CN" dirty="0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571472" y="1428736"/>
            <a:ext cx="7429552" cy="1588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ransition>
    <p:sndAc>
      <p:stSnd>
        <p:snd r:embed="rId16" name="coin.wav"/>
      </p:stSnd>
    </p:sndAc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</p:sldLayoutIdLst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7.xml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8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9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9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1" Type="http://schemas.openxmlformats.org/officeDocument/2006/relationships/tags" Target="../tags/tag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0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Texturizer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>
            <a:off x="1319782" y="-99392"/>
            <a:ext cx="12100101" cy="886130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73 w 10000"/>
              <a:gd name="connsiteY0-2" fmla="*/ 7251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73 w 10000"/>
              <a:gd name="connsiteY4-10" fmla="*/ 7251 h 10000"/>
              <a:gd name="connsiteX0-11" fmla="*/ 73 w 11072"/>
              <a:gd name="connsiteY0-12" fmla="*/ 19226 h 21975"/>
              <a:gd name="connsiteX1-13" fmla="*/ 11072 w 11072"/>
              <a:gd name="connsiteY1-14" fmla="*/ 0 h 21975"/>
              <a:gd name="connsiteX2-15" fmla="*/ 10000 w 11072"/>
              <a:gd name="connsiteY2-16" fmla="*/ 21975 h 21975"/>
              <a:gd name="connsiteX3-17" fmla="*/ 0 w 11072"/>
              <a:gd name="connsiteY3-18" fmla="*/ 21975 h 21975"/>
              <a:gd name="connsiteX4-19" fmla="*/ 73 w 11072"/>
              <a:gd name="connsiteY4-20" fmla="*/ 19226 h 219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072" h="21975">
                <a:moveTo>
                  <a:pt x="73" y="19226"/>
                </a:moveTo>
                <a:lnTo>
                  <a:pt x="11072" y="0"/>
                </a:lnTo>
                <a:cubicBezTo>
                  <a:pt x="10715" y="7325"/>
                  <a:pt x="10357" y="14650"/>
                  <a:pt x="10000" y="21975"/>
                </a:cubicBezTo>
                <a:lnTo>
                  <a:pt x="0" y="21975"/>
                </a:lnTo>
                <a:cubicBezTo>
                  <a:pt x="24" y="21059"/>
                  <a:pt x="49" y="20142"/>
                  <a:pt x="73" y="19226"/>
                </a:cubicBezTo>
                <a:close/>
              </a:path>
            </a:pathLst>
          </a:cu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19782" y="2997253"/>
            <a:ext cx="6779428" cy="945515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sz="3800" b="1" dirty="0">
                <a:solidFill>
                  <a:prstClr val="white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                  ——</a:t>
            </a:r>
            <a:r>
              <a:rPr lang="zh-CN" altLang="en-US" sz="3800" b="1" dirty="0">
                <a:solidFill>
                  <a:prstClr val="white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财务处</a:t>
            </a:r>
            <a:endParaRPr lang="zh-CN" altLang="en-US" sz="3800" b="1" dirty="0">
              <a:solidFill>
                <a:prstClr val="white"/>
              </a:solidFill>
              <a:effectLst>
                <a:outerShdw dist="508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2679" y="1807428"/>
            <a:ext cx="723629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prstClr val="white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预算申报系统使用指南</a:t>
            </a:r>
            <a:endParaRPr lang="zh-CN" altLang="en-US" sz="5400" b="1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2" name="Group 100"/>
          <p:cNvGrpSpPr/>
          <p:nvPr/>
        </p:nvGrpSpPr>
        <p:grpSpPr>
          <a:xfrm>
            <a:off x="6202185" y="5455463"/>
            <a:ext cx="2335292" cy="438267"/>
            <a:chOff x="5486400" y="1428750"/>
            <a:chExt cx="2819401" cy="529120"/>
          </a:xfrm>
        </p:grpSpPr>
        <p:grpSp>
          <p:nvGrpSpPr>
            <p:cNvPr id="13" name="Group 96"/>
            <p:cNvGrpSpPr/>
            <p:nvPr/>
          </p:nvGrpSpPr>
          <p:grpSpPr>
            <a:xfrm>
              <a:off x="5486400" y="1428750"/>
              <a:ext cx="529120" cy="529120"/>
              <a:chOff x="5486400" y="1352550"/>
              <a:chExt cx="529120" cy="529120"/>
            </a:xfrm>
          </p:grpSpPr>
          <p:sp>
            <p:nvSpPr>
              <p:cNvPr id="34" name="Oval 84"/>
              <p:cNvSpPr/>
              <p:nvPr/>
            </p:nvSpPr>
            <p:spPr>
              <a:xfrm>
                <a:off x="5486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5" name="Freeform 15"/>
              <p:cNvSpPr>
                <a:spLocks noEditPoints="1"/>
              </p:cNvSpPr>
              <p:nvPr/>
            </p:nvSpPr>
            <p:spPr bwMode="auto">
              <a:xfrm>
                <a:off x="5614089" y="1480180"/>
                <a:ext cx="275220" cy="27490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725805">
                  <a:defRPr/>
                </a:pPr>
                <a:endParaRPr lang="en-US" sz="1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99"/>
            <p:cNvGrpSpPr/>
            <p:nvPr/>
          </p:nvGrpSpPr>
          <p:grpSpPr>
            <a:xfrm>
              <a:off x="7776681" y="1428750"/>
              <a:ext cx="529120" cy="529120"/>
              <a:chOff x="7848600" y="1352550"/>
              <a:chExt cx="529120" cy="529120"/>
            </a:xfrm>
          </p:grpSpPr>
          <p:sp>
            <p:nvSpPr>
              <p:cNvPr id="29" name="Oval 87"/>
              <p:cNvSpPr/>
              <p:nvPr/>
            </p:nvSpPr>
            <p:spPr>
              <a:xfrm>
                <a:off x="78486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rgbClr val="1F497D"/>
                  </a:solidFill>
                  <a:latin typeface="微软雅黑" panose="020B0503020204020204" pitchFamily="34" charset="-122"/>
                </a:endParaRPr>
              </a:p>
            </p:txBody>
          </p:sp>
          <p:grpSp>
            <p:nvGrpSpPr>
              <p:cNvPr id="30" name="Group 55"/>
              <p:cNvGrpSpPr/>
              <p:nvPr/>
            </p:nvGrpSpPr>
            <p:grpSpPr>
              <a:xfrm>
                <a:off x="7974720" y="1498360"/>
                <a:ext cx="266836" cy="224488"/>
                <a:chOff x="4172623" y="2221990"/>
                <a:chExt cx="366676" cy="308484"/>
              </a:xfrm>
              <a:solidFill>
                <a:sysClr val="window" lastClr="FFFFFF"/>
              </a:solidFill>
            </p:grpSpPr>
            <p:sp>
              <p:nvSpPr>
                <p:cNvPr id="31" name="AutoShape 120"/>
                <p:cNvSpPr/>
                <p:nvPr/>
              </p:nvSpPr>
              <p:spPr bwMode="auto">
                <a:xfrm>
                  <a:off x="4264604" y="2302084"/>
                  <a:ext cx="182712" cy="18271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2" name="AutoShape 121"/>
                <p:cNvSpPr/>
                <p:nvPr/>
              </p:nvSpPr>
              <p:spPr bwMode="auto">
                <a:xfrm>
                  <a:off x="4310283" y="2347762"/>
                  <a:ext cx="51310" cy="5131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3" name="AutoShape 122"/>
                <p:cNvSpPr/>
                <p:nvPr/>
              </p:nvSpPr>
              <p:spPr bwMode="auto">
                <a:xfrm>
                  <a:off x="4172623" y="2221990"/>
                  <a:ext cx="366676" cy="30848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5" name="Group 97"/>
            <p:cNvGrpSpPr/>
            <p:nvPr/>
          </p:nvGrpSpPr>
          <p:grpSpPr>
            <a:xfrm>
              <a:off x="6248400" y="1428750"/>
              <a:ext cx="529120" cy="529120"/>
              <a:chOff x="6248400" y="1352550"/>
              <a:chExt cx="529120" cy="529120"/>
            </a:xfrm>
          </p:grpSpPr>
          <p:sp>
            <p:nvSpPr>
              <p:cNvPr id="27" name="Oval 85"/>
              <p:cNvSpPr/>
              <p:nvPr/>
            </p:nvSpPr>
            <p:spPr>
              <a:xfrm>
                <a:off x="6248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" name="AutoShape 112"/>
              <p:cNvSpPr/>
              <p:nvPr/>
            </p:nvSpPr>
            <p:spPr bwMode="auto">
              <a:xfrm>
                <a:off x="6374435" y="1478670"/>
                <a:ext cx="266380" cy="26683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>
                  <a:defRPr/>
                </a:pPr>
                <a:endParaRPr lang="en-US" sz="30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98"/>
            <p:cNvGrpSpPr/>
            <p:nvPr/>
          </p:nvGrpSpPr>
          <p:grpSpPr>
            <a:xfrm>
              <a:off x="7010400" y="1428750"/>
              <a:ext cx="529120" cy="529120"/>
              <a:chOff x="7010400" y="1352550"/>
              <a:chExt cx="529120" cy="529120"/>
            </a:xfrm>
          </p:grpSpPr>
          <p:sp>
            <p:nvSpPr>
              <p:cNvPr id="17" name="Oval 86"/>
              <p:cNvSpPr/>
              <p:nvPr/>
            </p:nvSpPr>
            <p:spPr>
              <a:xfrm>
                <a:off x="7010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grpSp>
            <p:nvGrpSpPr>
              <p:cNvPr id="18" name="Group 79"/>
              <p:cNvGrpSpPr/>
              <p:nvPr/>
            </p:nvGrpSpPr>
            <p:grpSpPr>
              <a:xfrm>
                <a:off x="7136435" y="1478585"/>
                <a:ext cx="266380" cy="266380"/>
                <a:chOff x="6417734" y="2183821"/>
                <a:chExt cx="366050" cy="366050"/>
              </a:xfrm>
              <a:solidFill>
                <a:sysClr val="window" lastClr="FFFFFF"/>
              </a:solidFill>
            </p:grpSpPr>
            <p:sp>
              <p:nvSpPr>
                <p:cNvPr id="23" name="AutoShape 52"/>
                <p:cNvSpPr/>
                <p:nvPr/>
              </p:nvSpPr>
              <p:spPr bwMode="auto">
                <a:xfrm>
                  <a:off x="6417734" y="21838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4" name="AutoShape 53"/>
                <p:cNvSpPr/>
                <p:nvPr/>
              </p:nvSpPr>
              <p:spPr bwMode="auto">
                <a:xfrm>
                  <a:off x="6555394" y="2309592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5" name="AutoShape 54"/>
                <p:cNvSpPr/>
                <p:nvPr/>
              </p:nvSpPr>
              <p:spPr bwMode="auto">
                <a:xfrm>
                  <a:off x="6543505" y="24353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6" name="AutoShape 55"/>
                <p:cNvSpPr/>
                <p:nvPr/>
              </p:nvSpPr>
              <p:spPr bwMode="auto">
                <a:xfrm>
                  <a:off x="6601072" y="22407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</p:grpSp>
        </p:grp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4855"/>
            <a:ext cx="2805844" cy="5982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utoShape 291"/>
          <p:cNvSpPr>
            <a:spLocks noChangeArrowheads="1"/>
          </p:cNvSpPr>
          <p:nvPr/>
        </p:nvSpPr>
        <p:spPr bwMode="auto">
          <a:xfrm flipV="1">
            <a:off x="6553200" y="2853710"/>
            <a:ext cx="5181600" cy="1295000"/>
          </a:xfrm>
          <a:prstGeom prst="parallelogram">
            <a:avLst>
              <a:gd name="adj" fmla="val 55130"/>
            </a:avLst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AutoShape 292"/>
          <p:cNvSpPr>
            <a:spLocks noChangeArrowheads="1"/>
          </p:cNvSpPr>
          <p:nvPr/>
        </p:nvSpPr>
        <p:spPr bwMode="auto">
          <a:xfrm flipV="1">
            <a:off x="-990600" y="2744206"/>
            <a:ext cx="5181600" cy="1295000"/>
          </a:xfrm>
          <a:prstGeom prst="parallelogram">
            <a:avLst>
              <a:gd name="adj" fmla="val 55130"/>
            </a:avLst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WordArt 293"/>
          <p:cNvSpPr>
            <a:spLocks noChangeArrowheads="1" noChangeShapeType="1" noTextEdit="1"/>
          </p:cNvSpPr>
          <p:nvPr/>
        </p:nvSpPr>
        <p:spPr bwMode="auto">
          <a:xfrm>
            <a:off x="1752600" y="2967975"/>
            <a:ext cx="1143000" cy="53323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3600" kern="10"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000000">
                      <a:alpha val="8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600" kern="10">
              <a:blipFill dpi="0" rotWithShape="1">
                <a:blip r:embed="rId2"/>
                <a:srcRect/>
                <a:tile tx="0" ty="0" sx="100000" sy="100000" flip="none" algn="tl"/>
              </a:blipFill>
              <a:effectLst>
                <a:outerShdw dist="35921" dir="2700000" algn="ctr" rotWithShape="0">
                  <a:srgbClr val="000000">
                    <a:alpha val="8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WordArt 294"/>
          <p:cNvSpPr>
            <a:spLocks noChangeArrowheads="1" noChangeShapeType="1" noTextEdit="1"/>
          </p:cNvSpPr>
          <p:nvPr/>
        </p:nvSpPr>
        <p:spPr bwMode="auto">
          <a:xfrm>
            <a:off x="1763688" y="3636688"/>
            <a:ext cx="1143000" cy="15235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WordArt 20"/>
          <p:cNvSpPr>
            <a:spLocks noChangeArrowheads="1" noChangeShapeType="1" noTextEdit="1"/>
          </p:cNvSpPr>
          <p:nvPr/>
        </p:nvSpPr>
        <p:spPr bwMode="auto">
          <a:xfrm>
            <a:off x="3694466" y="1841872"/>
            <a:ext cx="228600" cy="53526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</a:t>
            </a:r>
            <a:endParaRPr lang="zh-CN" altLang="en-US" sz="3600" b="1" kern="1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46" name="Rectangle 22"/>
          <p:cNvSpPr>
            <a:spLocks noChangeArrowheads="1"/>
          </p:cNvSpPr>
          <p:nvPr/>
        </p:nvSpPr>
        <p:spPr bwMode="auto">
          <a:xfrm>
            <a:off x="4427984" y="1841872"/>
            <a:ext cx="2619282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系统登录</a:t>
            </a:r>
            <a:endParaRPr lang="zh-CN" altLang="en-US" sz="28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WordArt 20"/>
          <p:cNvSpPr>
            <a:spLocks noChangeArrowheads="1" noChangeShapeType="1" noTextEdit="1"/>
          </p:cNvSpPr>
          <p:nvPr/>
        </p:nvSpPr>
        <p:spPr bwMode="auto">
          <a:xfrm>
            <a:off x="4006300" y="3044151"/>
            <a:ext cx="304800" cy="45705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2</a:t>
            </a:r>
            <a:endParaRPr lang="zh-CN" altLang="en-US" sz="3600" b="1" kern="1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48" name="Rectangle 22"/>
          <p:cNvSpPr>
            <a:spLocks noChangeArrowheads="1"/>
          </p:cNvSpPr>
          <p:nvPr/>
        </p:nvSpPr>
        <p:spPr bwMode="auto">
          <a:xfrm>
            <a:off x="4500332" y="2940356"/>
            <a:ext cx="281940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支出申报</a:t>
            </a:r>
            <a:endParaRPr lang="zh-CN" altLang="en-US" sz="28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WordArt 20"/>
          <p:cNvSpPr>
            <a:spLocks noChangeArrowheads="1" noChangeShapeType="1" noTextEdit="1"/>
          </p:cNvSpPr>
          <p:nvPr/>
        </p:nvSpPr>
        <p:spPr bwMode="auto">
          <a:xfrm>
            <a:off x="4355977" y="4137900"/>
            <a:ext cx="304800" cy="45705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3</a:t>
            </a:r>
            <a:endParaRPr lang="zh-CN" altLang="en-US" sz="3600" b="1" kern="1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50" name="Rectangle 22"/>
          <p:cNvSpPr>
            <a:spLocks noChangeArrowheads="1"/>
          </p:cNvSpPr>
          <p:nvPr/>
        </p:nvSpPr>
        <p:spPr bwMode="auto">
          <a:xfrm>
            <a:off x="4788024" y="4083628"/>
            <a:ext cx="281940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收入申报</a:t>
            </a:r>
            <a:endParaRPr lang="zh-CN" altLang="en-US" sz="28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207748"/>
            <a:ext cx="3228536" cy="1188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2698" y="2520876"/>
            <a:ext cx="1661160" cy="53022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系统登录</a:t>
            </a:r>
            <a:endParaRPr lang="zh-CN" altLang="en-US" sz="3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23665" y="188595"/>
            <a:ext cx="4953635" cy="8686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登录网址：http://cwc.uibe.edu.cn</a:t>
            </a:r>
            <a:endParaRPr lang="zh-CN" altLang="en-US" sz="26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41459" y="6173716"/>
            <a:ext cx="5319000" cy="20046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02392" y="2207748"/>
            <a:ext cx="305972" cy="118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" name="TextBox 23"/>
          <p:cNvSpPr txBox="1"/>
          <p:nvPr/>
        </p:nvSpPr>
        <p:spPr>
          <a:xfrm>
            <a:off x="3996050" y="1196124"/>
            <a:ext cx="2527792" cy="4686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r>
              <a:rPr lang="zh-CN" altLang="en-US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登录界面：</a:t>
            </a:r>
            <a:endParaRPr lang="zh-CN" altLang="en-US" sz="26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6055" y="1804035"/>
            <a:ext cx="4023360" cy="32537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5" y="4076700"/>
            <a:ext cx="3214370" cy="2242185"/>
          </a:xfrm>
          <a:prstGeom prst="rect">
            <a:avLst/>
          </a:prstGeom>
        </p:spPr>
      </p:pic>
      <p:sp>
        <p:nvSpPr>
          <p:cNvPr id="12" name="左箭头 11"/>
          <p:cNvSpPr/>
          <p:nvPr/>
        </p:nvSpPr>
        <p:spPr>
          <a:xfrm>
            <a:off x="3851910" y="5445125"/>
            <a:ext cx="979170" cy="4857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207748"/>
            <a:ext cx="3228536" cy="1188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2698" y="2520876"/>
            <a:ext cx="1661160" cy="53022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支出申报</a:t>
            </a:r>
            <a:endParaRPr lang="zh-CN" altLang="en-US" sz="3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32040" y="1548000"/>
            <a:ext cx="2527792" cy="4686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支出明细申报</a:t>
            </a:r>
            <a:endParaRPr lang="zh-CN" altLang="en-US" sz="26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825914" y="4138541"/>
            <a:ext cx="5319000" cy="20046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02392" y="2207748"/>
            <a:ext cx="305972" cy="118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4932040" y="2700000"/>
            <a:ext cx="2527792" cy="4686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绩效目标申报</a:t>
            </a:r>
            <a:endParaRPr lang="zh-CN" altLang="en-US" sz="26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23"/>
          <p:cNvSpPr txBox="1"/>
          <p:nvPr/>
        </p:nvSpPr>
        <p:spPr>
          <a:xfrm>
            <a:off x="4932040" y="2124000"/>
            <a:ext cx="2527792" cy="4686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r>
              <a:rPr lang="zh-CN" altLang="en-US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政府采购申报</a:t>
            </a:r>
            <a:endParaRPr lang="zh-CN" altLang="en-US" sz="26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32680" y="972000"/>
            <a:ext cx="2599055" cy="4686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r>
              <a:rPr lang="zh-CN" altLang="en-US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编制依据申报</a:t>
            </a:r>
            <a:endParaRPr lang="zh-CN" altLang="en-US" sz="26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32000" y="3348000"/>
            <a:ext cx="216408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提交打印报送</a:t>
            </a:r>
            <a:endParaRPr lang="zh-CN" altLang="en-US" sz="2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申报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290" y="908685"/>
            <a:ext cx="8313420" cy="477774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251689" y="260241"/>
            <a:ext cx="360000" cy="360000"/>
            <a:chOff x="1965186" y="1419622"/>
            <a:chExt cx="302558" cy="314067"/>
          </a:xfrm>
        </p:grpSpPr>
        <p:sp>
          <p:nvSpPr>
            <p:cNvPr id="16" name="矩形 1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620395"/>
            <a:ext cx="7330440" cy="44653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363845" y="3716655"/>
            <a:ext cx="2926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直接点击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下一步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 descr="申报第二步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05" y="4725035"/>
            <a:ext cx="8585200" cy="764540"/>
          </a:xfrm>
          <a:prstGeom prst="rect">
            <a:avLst/>
          </a:prstGeom>
        </p:spPr>
      </p:pic>
      <p:sp>
        <p:nvSpPr>
          <p:cNvPr id="6" name="下箭头 5"/>
          <p:cNvSpPr/>
          <p:nvPr/>
        </p:nvSpPr>
        <p:spPr>
          <a:xfrm>
            <a:off x="4787900" y="4292600"/>
            <a:ext cx="75565" cy="3600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/>
    </mc:Choice>
    <mc:Fallback>
      <p:transition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申报第二步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" y="980440"/>
            <a:ext cx="8670925" cy="311721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 Placeholder 7"/>
          <p:cNvSpPr txBox="1"/>
          <p:nvPr/>
        </p:nvSpPr>
        <p:spPr>
          <a:xfrm>
            <a:off x="523875" y="1990126"/>
            <a:ext cx="4038600" cy="304800"/>
          </a:xfrm>
          <a:prstGeom prst="rect">
            <a:avLst/>
          </a:prstGeom>
        </p:spPr>
        <p:txBody>
          <a:bodyPr/>
          <a:lstStyle>
            <a:lvl1pPr marL="300355" indent="-300355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501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810" indent="-20066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5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98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37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76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515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取消调增限制</a:t>
            </a:r>
            <a:endParaRPr 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4" name="TextBox 108"/>
          <p:cNvSpPr txBox="1">
            <a:spLocks noChangeArrowheads="1"/>
          </p:cNvSpPr>
          <p:nvPr/>
        </p:nvSpPr>
        <p:spPr bwMode="auto">
          <a:xfrm>
            <a:off x="755453" y="225584"/>
            <a:ext cx="26212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编制依据申报</a:t>
            </a:r>
            <a:endParaRPr lang="zh-CN" altLang="en-US" sz="3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51689" y="260241"/>
            <a:ext cx="360000" cy="360000"/>
            <a:chOff x="1965186" y="1419622"/>
            <a:chExt cx="302558" cy="314067"/>
          </a:xfrm>
        </p:grpSpPr>
        <p:sp>
          <p:nvSpPr>
            <p:cNvPr id="16" name="矩形 1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5" y="980440"/>
            <a:ext cx="7670165" cy="54425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06015" y="2085340"/>
            <a:ext cx="414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应充分说明申报依据，不空项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08"/>
          <p:cNvSpPr txBox="1">
            <a:spLocks noChangeArrowheads="1"/>
          </p:cNvSpPr>
          <p:nvPr/>
        </p:nvSpPr>
        <p:spPr bwMode="auto">
          <a:xfrm>
            <a:off x="755453" y="188754"/>
            <a:ext cx="26212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支出明细申报</a:t>
            </a:r>
            <a:endParaRPr lang="zh-CN" altLang="en-US" sz="3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51689" y="260241"/>
            <a:ext cx="360000" cy="360000"/>
            <a:chOff x="1965186" y="1419622"/>
            <a:chExt cx="302558" cy="314067"/>
          </a:xfrm>
        </p:grpSpPr>
        <p:sp>
          <p:nvSpPr>
            <p:cNvPr id="16" name="矩形 1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40" y="908685"/>
            <a:ext cx="7665720" cy="45034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66470" y="5691505"/>
            <a:ext cx="7193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支出明细可以申报的内容参见《支出明细使用指南》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政府采购申报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23850" y="2599055"/>
            <a:ext cx="88677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支出明细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中申报以上五项支出，都必须进行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资产信息申报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 descr="资产申报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3378835"/>
            <a:ext cx="8385810" cy="1299845"/>
          </a:xfrm>
          <a:prstGeom prst="rect">
            <a:avLst/>
          </a:prstGeom>
        </p:spPr>
      </p:pic>
      <p:sp>
        <p:nvSpPr>
          <p:cNvPr id="6" name="下箭头 5"/>
          <p:cNvSpPr/>
          <p:nvPr/>
        </p:nvSpPr>
        <p:spPr>
          <a:xfrm>
            <a:off x="4356100" y="3213100"/>
            <a:ext cx="75565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7360" y="4509135"/>
            <a:ext cx="835850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资产信息可逐条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新增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，也可以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模板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下载，在模板中加工好后导入，在模板进行粘贴操作时使用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选择性粘贴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数值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65" y="1052830"/>
            <a:ext cx="7901940" cy="1638300"/>
          </a:xfrm>
          <a:prstGeom prst="rect">
            <a:avLst/>
          </a:prstGeom>
        </p:spPr>
      </p:pic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/>
    </mc:Choice>
    <mc:Fallback>
      <p:transition advTm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政府采购申报</a:t>
            </a:r>
            <a:endParaRPr lang="zh-CN" altLang="en-US"/>
          </a:p>
        </p:txBody>
      </p:sp>
      <p:pic>
        <p:nvPicPr>
          <p:cNvPr id="8" name="图片 7" descr="资产申报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80" y="1427480"/>
            <a:ext cx="9062720" cy="3966845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/>
    </mc:Choice>
    <mc:Fallback>
      <p:transition advTm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资产申报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6790" y="1169670"/>
            <a:ext cx="7170420" cy="45186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16145" y="1484630"/>
            <a:ext cx="40151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勾选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政府采购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，政府采购类别如实选择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货物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工程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或者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服务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 rot="10800000" flipV="1">
            <a:off x="1071245" y="5767705"/>
            <a:ext cx="74828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科研经费按政策规定可不申报政府采购预算，其他经费采购《政府采购目录》内的货物、工程和服务均要申报政府采购预算。</a:t>
            </a:r>
            <a:endParaRPr lang="zh-CN" altLang="en-US" sz="2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政府采购申报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750" y="1124268"/>
            <a:ext cx="8229600" cy="1143000"/>
          </a:xfrm>
        </p:spPr>
        <p:txBody>
          <a:bodyPr/>
          <a:p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上一步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品目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栏回车后出现如下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政府采购品目列表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endParaRPr lang="en-US" altLang="zh-CN" sz="2400">
              <a:solidFill>
                <a:srgbClr val="FF0000"/>
              </a:solidFill>
              <a:cs typeface="微软雅黑" panose="020B0503020204020204" pitchFamily="34" charset="-122"/>
            </a:endParaRPr>
          </a:p>
        </p:txBody>
      </p:sp>
      <p:pic>
        <p:nvPicPr>
          <p:cNvPr id="3" name="图片 2" descr="资产申报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6195" y="2276475"/>
            <a:ext cx="9044940" cy="4274820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/>
        </p:nvSpPr>
        <p:spPr>
          <a:xfrm>
            <a:off x="611505" y="-3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/>
              <a:t>政府采购申报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260" y="835978"/>
            <a:ext cx="8229600" cy="1143000"/>
          </a:xfrm>
        </p:spPr>
        <p:txBody>
          <a:bodyPr/>
          <a:p>
            <a:pPr>
              <a:lnSpc>
                <a:spcPct val="110000"/>
              </a:lnSpc>
            </a:pP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品目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选择好后填写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设备名称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，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设备名称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按照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品目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栏编号括号后面的名称写。</a:t>
            </a:r>
            <a:endParaRPr lang="zh-CN" altLang="en-US" sz="2400">
              <a:solidFill>
                <a:srgbClr val="FF0000"/>
              </a:solidFill>
              <a:cs typeface="微软雅黑" panose="020B0503020204020204" pitchFamily="34" charset="-122"/>
            </a:endParaRPr>
          </a:p>
        </p:txBody>
      </p:sp>
      <p:pic>
        <p:nvPicPr>
          <p:cNvPr id="3" name="图片 2" descr="资产申报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025" y="2060575"/>
            <a:ext cx="7474585" cy="4352290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/>
        </p:nvSpPr>
        <p:spPr>
          <a:xfrm>
            <a:off x="611505" y="-3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/>
              <a:t>政府采购申报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7040" y="1408748"/>
            <a:ext cx="8229600" cy="1143000"/>
          </a:xfrm>
        </p:spPr>
        <p:txBody>
          <a:bodyPr>
            <a:normAutofit fontScale="90000"/>
          </a:bodyPr>
          <a:p>
            <a:pPr>
              <a:lnSpc>
                <a:spcPct val="130000"/>
              </a:lnSpc>
            </a:pP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所有资产信息填报完成后进入政府采购界面，在资产信息申报界面已经填报的货物信息只需在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政府采购申报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界面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货物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栏填写合计数就行，不用再一一勾选。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工程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和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服务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栏需要一一勾选具体的政府采购品目。</a:t>
            </a:r>
            <a:endParaRPr lang="zh-CN" altLang="en-US" sz="2400">
              <a:solidFill>
                <a:srgbClr val="FF0000"/>
              </a:solidFill>
              <a:cs typeface="微软雅黑" panose="020B0503020204020204" pitchFamily="34" charset="-122"/>
            </a:endParaRPr>
          </a:p>
        </p:txBody>
      </p:sp>
      <p:pic>
        <p:nvPicPr>
          <p:cNvPr id="3" name="图片 2" descr="资产申报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215" y="3140710"/>
            <a:ext cx="8644890" cy="335597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23215" y="2996565"/>
            <a:ext cx="971550" cy="3479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47040" y="3789045"/>
            <a:ext cx="432435" cy="1441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47040" y="4292600"/>
            <a:ext cx="435610" cy="1803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47040" y="4149090"/>
            <a:ext cx="3028950" cy="159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/>
        </p:nvSpPr>
        <p:spPr>
          <a:xfrm>
            <a:off x="611505" y="-3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/>
              <a:t>政府采购申报</a:t>
            </a:r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7050" y="1916748"/>
            <a:ext cx="8229600" cy="1143000"/>
          </a:xfrm>
        </p:spPr>
        <p:txBody>
          <a:bodyPr/>
          <a:p>
            <a:pPr>
              <a:lnSpc>
                <a:spcPct val="110000"/>
              </a:lnSpc>
            </a:pP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以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服务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为例选择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政府采购品目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，该步申报的所有政府采购金额应该在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支出明细申报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界面都申报过。</a:t>
            </a:r>
            <a:endParaRPr lang="zh-CN" altLang="en-US" sz="2400">
              <a:solidFill>
                <a:srgbClr val="FF0000"/>
              </a:solidFill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3356610"/>
            <a:ext cx="8492490" cy="1669415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/>
        </p:nvSpPr>
        <p:spPr>
          <a:xfrm>
            <a:off x="611505" y="-3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/>
              <a:t>政府采购申报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280" y="1628775"/>
            <a:ext cx="8808720" cy="4198620"/>
          </a:xfrm>
          <a:prstGeom prst="rect">
            <a:avLst/>
          </a:prstGeom>
        </p:spPr>
      </p:pic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政府采购申报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115" y="1051878"/>
            <a:ext cx="8229600" cy="1143000"/>
          </a:xfrm>
        </p:spPr>
        <p:txBody>
          <a:bodyPr/>
          <a:p>
            <a:pPr>
              <a:lnSpc>
                <a:spcPct val="110000"/>
              </a:lnSpc>
            </a:pP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申报完成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保存数据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，进行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数据校验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，如果数据校验不通过，需要返回上一步修改。</a:t>
            </a:r>
            <a:endParaRPr lang="zh-CN" altLang="en-US" sz="2400">
              <a:solidFill>
                <a:srgbClr val="FF0000"/>
              </a:solidFill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305" y="2420620"/>
            <a:ext cx="8373745" cy="37344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1460" y="4004945"/>
            <a:ext cx="831469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校验的逻辑关系是，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支出明细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资产信息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政府采购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信息三者相关的类别和金额应该一致。具体请按操作步骤填写。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支出明细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包含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资产信息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和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政府采购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政府采购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包含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资产信息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20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标题 1"/>
          <p:cNvSpPr>
            <a:spLocks noGrp="1"/>
          </p:cNvSpPr>
          <p:nvPr/>
        </p:nvSpPr>
        <p:spPr>
          <a:xfrm>
            <a:off x="611505" y="-3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/>
              <a:t>政府采购申报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绩效目标申报</a:t>
            </a:r>
            <a:endParaRPr lang="zh-CN" altLang="en-US"/>
          </a:p>
        </p:txBody>
      </p:sp>
      <p:pic>
        <p:nvPicPr>
          <p:cNvPr id="3" name="图片 2" descr="绩效指标申报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1340485"/>
            <a:ext cx="8844280" cy="31534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3850" y="4869180"/>
            <a:ext cx="6601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一级指标不空项，指标体系说明和模板参见附件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绩效目标申报</a:t>
            </a:r>
            <a:endParaRPr lang="zh-CN" altLang="en-US"/>
          </a:p>
        </p:txBody>
      </p:sp>
      <p:pic>
        <p:nvPicPr>
          <p:cNvPr id="3" name="图片 2" descr="绩效指标申报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60" y="981075"/>
            <a:ext cx="7665720" cy="534924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</a:rPr>
              <a:t>相要申报的支出项目在系统中没有怎么办？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3895" y="1143000"/>
            <a:ext cx="7445375" cy="16402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如果是常规在财务已经立项项目，而在预算申报系统中没有，请拨打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64495101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进行追加发布。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40000"/>
              </a:lnSpc>
            </a:pP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如果是新增事项需要新增立项项目，可以在预算申报系统中自己新增，新增后的操作参见一般操作步骤。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040" y="3357245"/>
            <a:ext cx="2316480" cy="1173480"/>
          </a:xfrm>
          <a:prstGeom prst="rect">
            <a:avLst/>
          </a:prstGeom>
        </p:spPr>
      </p:pic>
      <p:sp>
        <p:nvSpPr>
          <p:cNvPr id="6" name="左箭头 5"/>
          <p:cNvSpPr/>
          <p:nvPr/>
        </p:nvSpPr>
        <p:spPr>
          <a:xfrm>
            <a:off x="3420110" y="3929380"/>
            <a:ext cx="648335" cy="755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 rot="10800000" flipV="1">
            <a:off x="4428490" y="3357245"/>
            <a:ext cx="390207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切换到【分类属性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部门】显示，然后选择末级分类属性直到出现部门名称，见下图：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</a:rPr>
              <a:t>相要申报的支出项目在系统中没有怎么办？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2132965"/>
            <a:ext cx="7752080" cy="275399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956550" y="2780665"/>
            <a:ext cx="431800" cy="2165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347085" y="3573145"/>
            <a:ext cx="50876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左侧分类属性选到末级和部门名称后，点击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新增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</a:rPr>
              <a:t>相要申报的支出项目在系统中没有怎么办？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290" y="1268730"/>
            <a:ext cx="8314055" cy="38512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7360" y="5157470"/>
            <a:ext cx="8181340" cy="1410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自己定义</a:t>
            </a:r>
            <a:r>
              <a:rPr lang="en-US" altLang="zh-CN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项目名称</a:t>
            </a:r>
            <a:r>
              <a:rPr lang="en-US" altLang="zh-CN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，带</a:t>
            </a:r>
            <a:r>
              <a:rPr lang="en-US" altLang="zh-CN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*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号为必填项，申报依据必填，剩下的操作按照项目性质填，选择了什么样的</a:t>
            </a:r>
            <a:r>
              <a:rPr lang="en-US" altLang="zh-CN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分类属性</a:t>
            </a:r>
            <a:r>
              <a:rPr lang="en-US" altLang="zh-CN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，申报要求就按同类项目申报。</a:t>
            </a:r>
            <a:endParaRPr lang="zh-CN" altLang="en-US" sz="22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  <a:sym typeface="+mn-ea"/>
              </a:rPr>
              <a:t>相要申报的支出项目在系统中没有怎么办？</a:t>
            </a:r>
            <a:endParaRPr lang="zh-CN" altLang="en-US"/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971550" y="1052830"/>
          <a:ext cx="7012305" cy="544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9230"/>
                <a:gridCol w="2736850"/>
                <a:gridCol w="2816225"/>
              </a:tblGrid>
              <a:tr h="363220"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支出分类属性列表</a:t>
                      </a:r>
                      <a:endParaRPr lang="en-US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cap="flat"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cap="flat">
                      <a:noFill/>
                    </a:lnR>
                    <a:lnT cap="flat"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属性编号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属性名称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对应项目编号特点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自有资金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0101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经营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451开头，场租、房租等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0102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教育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431开头，教育创收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0103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其他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471开头，中央和地方拨款、捐赠项目、赞助等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校拨政府采购预算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8开头，申请校拨经费采购家具设备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校日常运行经费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8开头，后勤等归口部门填报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校人员经费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8开头，工资、离退休费、奖助学金、医疗费等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基建支出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国家发展改革委批复的基建项目，7开头为国拨经费，8开头为自筹经费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切块经费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0601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日常公用经费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8开头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0602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专项经费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7开头，8开头，留学生经费，双一流经费，捐赠配比经费，校内专项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0603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定额测算经费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8开头，各学院不分项业务费811001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科研支出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提交打印报送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39750" y="4436745"/>
            <a:ext cx="824166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选择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已处理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查询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，进行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数据校验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，校验通过后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提交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打印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endParaRPr lang="en-US" altLang="zh-CN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提交后如果想修改申报项目，请拨打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64495101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申请退回，财务处退回后，点击右上角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取消提交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，即可重新申报。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7380" y="1412875"/>
            <a:ext cx="8078470" cy="275209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提交打印报送</a:t>
            </a:r>
            <a:endParaRPr lang="zh-CN" altLang="en-US"/>
          </a:p>
        </p:txBody>
      </p:sp>
      <p:pic>
        <p:nvPicPr>
          <p:cNvPr id="3" name="图片 2" descr="打印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1412875"/>
            <a:ext cx="8855710" cy="357060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23850" y="2348865"/>
            <a:ext cx="18084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首先选中左侧部门</a:t>
            </a:r>
            <a:endParaRPr lang="zh-CN" altLang="en-US" sz="16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84345" y="3213100"/>
            <a:ext cx="1007745" cy="21590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436235" y="3213100"/>
            <a:ext cx="31597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涉及购买家具设备的项目和新增项目打印</a:t>
            </a:r>
            <a:r>
              <a:rPr lang="en-US" altLang="zh-CN" sz="160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60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项目申报书</a:t>
            </a:r>
            <a:r>
              <a:rPr lang="en-US" altLang="zh-CN" sz="160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en-US" altLang="zh-CN" sz="1600">
              <a:solidFill>
                <a:schemeClr val="accent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6875" y="5253355"/>
            <a:ext cx="8229600" cy="8388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打印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后会导出相应的表格，自己可以调整格式打印。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部门预算收支总表，审核意见表，预算核对稿不需要打印，不需要打印！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207748"/>
            <a:ext cx="3228536" cy="1188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2697" y="2520876"/>
            <a:ext cx="1661160" cy="53022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收入申报</a:t>
            </a:r>
            <a:endParaRPr lang="zh-CN" altLang="en-US" sz="3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80194" y="3861049"/>
            <a:ext cx="5319000" cy="20046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02392" y="2207748"/>
            <a:ext cx="305972" cy="1188000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27855" y="1844675"/>
            <a:ext cx="216408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编制依据申报</a:t>
            </a:r>
            <a:endParaRPr lang="zh-CN" altLang="en-US" sz="2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7855" y="2520950"/>
            <a:ext cx="216408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收入明细申报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428000" y="3179445"/>
            <a:ext cx="216408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提交打印报送</a:t>
            </a:r>
            <a:endParaRPr lang="zh-CN" altLang="en-US" sz="2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1340485"/>
            <a:ext cx="7693025" cy="3491230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/>
    </mc:Choice>
    <mc:Fallback>
      <p:transition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985" y="908685"/>
            <a:ext cx="5791200" cy="507619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851910" y="5156835"/>
            <a:ext cx="1296670" cy="431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115" y="3140710"/>
            <a:ext cx="8229600" cy="796290"/>
          </a:xfrm>
        </p:spPr>
        <p:txBody>
          <a:bodyPr/>
          <a:p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一定要点击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填写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</a:rPr>
              <a:t>才能编报</a:t>
            </a:r>
            <a:endParaRPr lang="zh-CN" altLang="en-US" sz="2400">
              <a:solidFill>
                <a:srgbClr val="FF0000"/>
              </a:solidFill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150" y="1340485"/>
            <a:ext cx="8014335" cy="1634490"/>
          </a:xfrm>
          <a:prstGeom prst="rect">
            <a:avLst/>
          </a:prstGeom>
        </p:spPr>
      </p:pic>
      <p:sp>
        <p:nvSpPr>
          <p:cNvPr id="4" name="流程图: 过程 3"/>
          <p:cNvSpPr/>
          <p:nvPr/>
        </p:nvSpPr>
        <p:spPr>
          <a:xfrm>
            <a:off x="6875780" y="2420620"/>
            <a:ext cx="216535" cy="75565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流程图: 过程 4"/>
          <p:cNvSpPr/>
          <p:nvPr/>
        </p:nvSpPr>
        <p:spPr>
          <a:xfrm>
            <a:off x="6789420" y="2366010"/>
            <a:ext cx="429895" cy="3302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编制依据申报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268730"/>
            <a:ext cx="8515350" cy="28498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47495" y="3068955"/>
            <a:ext cx="7193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应充分说明申报依据，不空项，画框部分为必填项。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b="48810"/>
          <a:stretch>
            <a:fillRect/>
          </a:stretch>
        </p:blipFill>
        <p:spPr>
          <a:xfrm>
            <a:off x="323850" y="4149090"/>
            <a:ext cx="8409305" cy="22987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275965" y="2473325"/>
            <a:ext cx="575945" cy="2355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收入明细申报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1505" y="1700530"/>
            <a:ext cx="7673340" cy="21869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36905" y="4293235"/>
            <a:ext cx="7733665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只有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教育创收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需要申报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收入明细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收入明细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见下表：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收入明细申报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740" y="908685"/>
            <a:ext cx="4410075" cy="5509260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</a:rPr>
              <a:t>相要申报的收入项目在系统中没有怎么办？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3895" y="1143000"/>
            <a:ext cx="7445375" cy="16402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如果是常规在财务已经立项项目，而在预算申报系统中没有，请拨打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64495101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进行追加发布。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40000"/>
              </a:lnSpc>
            </a:pP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如果是新增事项需要新增立项项目，可以在预算申报系统中自己新增，新增后的操作参见一般操作步骤。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040" y="3357245"/>
            <a:ext cx="2316480" cy="1173480"/>
          </a:xfrm>
          <a:prstGeom prst="rect">
            <a:avLst/>
          </a:prstGeom>
        </p:spPr>
      </p:pic>
      <p:sp>
        <p:nvSpPr>
          <p:cNvPr id="6" name="左箭头 5"/>
          <p:cNvSpPr/>
          <p:nvPr/>
        </p:nvSpPr>
        <p:spPr>
          <a:xfrm>
            <a:off x="3420110" y="3929380"/>
            <a:ext cx="648335" cy="755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 rot="10800000" flipV="1">
            <a:off x="4427855" y="3213100"/>
            <a:ext cx="390207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切换到【分类属性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部门】显示，然后选择末级分类属性直到出现部门名称，见下图：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</a:rPr>
              <a:t>想要申报的收入项目在系统中没有怎么办？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215" y="1557020"/>
            <a:ext cx="8630285" cy="263715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388350" y="2853055"/>
            <a:ext cx="504190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5605" y="3284855"/>
            <a:ext cx="864235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268220" y="4077335"/>
            <a:ext cx="63493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左侧分类属性选到末级和部门名称后，点击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新增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  <a:sym typeface="+mn-ea"/>
              </a:rPr>
              <a:t>想要申报的收入项目在系统中没有怎么办？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" y="1700530"/>
            <a:ext cx="9013825" cy="385445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提交打印报送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315" y="1844675"/>
            <a:ext cx="8512175" cy="176720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52095" y="3932555"/>
            <a:ext cx="8428355" cy="23787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</a:pP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选择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已处理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查询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，进行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数据校验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，校验通过后进行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提交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打印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提交后如果需要修改项目，请拨打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64495101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退回项目，财务处退回后点击右上角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取消提交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，即可重新申报。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提交打印报送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836295"/>
            <a:ext cx="7147560" cy="5486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 rot="10800000" flipV="1">
            <a:off x="611505" y="5300980"/>
            <a:ext cx="7548880" cy="902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只需要打印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项目汇总表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，点击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打印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后系统会导出文档，可自行调整打印格式。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群二维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085" y="476885"/>
            <a:ext cx="2768600" cy="54825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 rot="10800000" flipV="1">
            <a:off x="4067810" y="1412875"/>
            <a:ext cx="46882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有关问题咨询请扫码入微信群，或拨打电话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64495101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780928"/>
            <a:ext cx="9144000" cy="1368152"/>
          </a:xfrm>
          <a:prstGeom prst="rect">
            <a:avLst/>
          </a:prstGeom>
          <a:solidFill>
            <a:srgbClr val="C00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ctr"/>
            <a:endParaRPr lang="en-US" altLang="zh-CN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2748321"/>
            <a:ext cx="9144000" cy="1407160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5800" b="1" dirty="0">
                <a:solidFill>
                  <a:prstClr val="white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谢谢！</a:t>
            </a:r>
            <a:endParaRPr lang="zh-CN" altLang="en-US" sz="5800" b="1" dirty="0">
              <a:solidFill>
                <a:prstClr val="white"/>
              </a:solidFill>
              <a:effectLst>
                <a:outerShdw dist="508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2" name="Group 100"/>
          <p:cNvGrpSpPr/>
          <p:nvPr/>
        </p:nvGrpSpPr>
        <p:grpSpPr>
          <a:xfrm>
            <a:off x="57461" y="5505545"/>
            <a:ext cx="2335292" cy="438267"/>
            <a:chOff x="5486400" y="1428750"/>
            <a:chExt cx="2819401" cy="529120"/>
          </a:xfrm>
        </p:grpSpPr>
        <p:grpSp>
          <p:nvGrpSpPr>
            <p:cNvPr id="13" name="Group 96"/>
            <p:cNvGrpSpPr/>
            <p:nvPr/>
          </p:nvGrpSpPr>
          <p:grpSpPr>
            <a:xfrm>
              <a:off x="5486400" y="1428750"/>
              <a:ext cx="529120" cy="529120"/>
              <a:chOff x="5486400" y="1352550"/>
              <a:chExt cx="529120" cy="529120"/>
            </a:xfrm>
          </p:grpSpPr>
          <p:sp>
            <p:nvSpPr>
              <p:cNvPr id="34" name="Oval 84"/>
              <p:cNvSpPr/>
              <p:nvPr/>
            </p:nvSpPr>
            <p:spPr>
              <a:xfrm>
                <a:off x="5486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5" name="Freeform 15"/>
              <p:cNvSpPr>
                <a:spLocks noEditPoints="1"/>
              </p:cNvSpPr>
              <p:nvPr/>
            </p:nvSpPr>
            <p:spPr bwMode="auto">
              <a:xfrm>
                <a:off x="5614089" y="1480180"/>
                <a:ext cx="275220" cy="27490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725805">
                  <a:defRPr/>
                </a:pPr>
                <a:endParaRPr lang="en-US" sz="1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99"/>
            <p:cNvGrpSpPr/>
            <p:nvPr/>
          </p:nvGrpSpPr>
          <p:grpSpPr>
            <a:xfrm>
              <a:off x="7776681" y="1428750"/>
              <a:ext cx="529120" cy="529120"/>
              <a:chOff x="7848600" y="1352550"/>
              <a:chExt cx="529120" cy="529120"/>
            </a:xfrm>
          </p:grpSpPr>
          <p:sp>
            <p:nvSpPr>
              <p:cNvPr id="29" name="Oval 87"/>
              <p:cNvSpPr/>
              <p:nvPr/>
            </p:nvSpPr>
            <p:spPr>
              <a:xfrm>
                <a:off x="78486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rgbClr val="1F497D"/>
                  </a:solidFill>
                  <a:latin typeface="微软雅黑" panose="020B0503020204020204" pitchFamily="34" charset="-122"/>
                </a:endParaRPr>
              </a:p>
            </p:txBody>
          </p:sp>
          <p:grpSp>
            <p:nvGrpSpPr>
              <p:cNvPr id="30" name="Group 55"/>
              <p:cNvGrpSpPr/>
              <p:nvPr/>
            </p:nvGrpSpPr>
            <p:grpSpPr>
              <a:xfrm>
                <a:off x="7974720" y="1498360"/>
                <a:ext cx="266836" cy="224488"/>
                <a:chOff x="4172623" y="2221990"/>
                <a:chExt cx="366676" cy="308484"/>
              </a:xfrm>
              <a:solidFill>
                <a:sysClr val="window" lastClr="FFFFFF"/>
              </a:solidFill>
            </p:grpSpPr>
            <p:sp>
              <p:nvSpPr>
                <p:cNvPr id="31" name="AutoShape 120"/>
                <p:cNvSpPr/>
                <p:nvPr/>
              </p:nvSpPr>
              <p:spPr bwMode="auto">
                <a:xfrm>
                  <a:off x="4264604" y="2302084"/>
                  <a:ext cx="182712" cy="18271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2" name="AutoShape 121"/>
                <p:cNvSpPr/>
                <p:nvPr/>
              </p:nvSpPr>
              <p:spPr bwMode="auto">
                <a:xfrm>
                  <a:off x="4310283" y="2347762"/>
                  <a:ext cx="51310" cy="5131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3" name="AutoShape 122"/>
                <p:cNvSpPr/>
                <p:nvPr/>
              </p:nvSpPr>
              <p:spPr bwMode="auto">
                <a:xfrm>
                  <a:off x="4172623" y="2221990"/>
                  <a:ext cx="366676" cy="30848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5" name="Group 97"/>
            <p:cNvGrpSpPr/>
            <p:nvPr/>
          </p:nvGrpSpPr>
          <p:grpSpPr>
            <a:xfrm>
              <a:off x="6248400" y="1428750"/>
              <a:ext cx="529120" cy="529120"/>
              <a:chOff x="6248400" y="1352550"/>
              <a:chExt cx="529120" cy="529120"/>
            </a:xfrm>
          </p:grpSpPr>
          <p:sp>
            <p:nvSpPr>
              <p:cNvPr id="27" name="Oval 85"/>
              <p:cNvSpPr/>
              <p:nvPr/>
            </p:nvSpPr>
            <p:spPr>
              <a:xfrm>
                <a:off x="6248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" name="AutoShape 112"/>
              <p:cNvSpPr/>
              <p:nvPr/>
            </p:nvSpPr>
            <p:spPr bwMode="auto">
              <a:xfrm>
                <a:off x="6374435" y="1478670"/>
                <a:ext cx="266380" cy="26683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>
                  <a:defRPr/>
                </a:pPr>
                <a:endParaRPr lang="en-US" sz="30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98"/>
            <p:cNvGrpSpPr/>
            <p:nvPr/>
          </p:nvGrpSpPr>
          <p:grpSpPr>
            <a:xfrm>
              <a:off x="7010400" y="1428750"/>
              <a:ext cx="529120" cy="529120"/>
              <a:chOff x="7010400" y="1352550"/>
              <a:chExt cx="529120" cy="529120"/>
            </a:xfrm>
          </p:grpSpPr>
          <p:sp>
            <p:nvSpPr>
              <p:cNvPr id="17" name="Oval 86"/>
              <p:cNvSpPr/>
              <p:nvPr/>
            </p:nvSpPr>
            <p:spPr>
              <a:xfrm>
                <a:off x="7010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grpSp>
            <p:nvGrpSpPr>
              <p:cNvPr id="18" name="Group 79"/>
              <p:cNvGrpSpPr/>
              <p:nvPr/>
            </p:nvGrpSpPr>
            <p:grpSpPr>
              <a:xfrm>
                <a:off x="7136435" y="1478585"/>
                <a:ext cx="266380" cy="266380"/>
                <a:chOff x="6417734" y="2183821"/>
                <a:chExt cx="366050" cy="366050"/>
              </a:xfrm>
              <a:solidFill>
                <a:sysClr val="window" lastClr="FFFFFF"/>
              </a:solidFill>
            </p:grpSpPr>
            <p:sp>
              <p:nvSpPr>
                <p:cNvPr id="23" name="AutoShape 52"/>
                <p:cNvSpPr/>
                <p:nvPr/>
              </p:nvSpPr>
              <p:spPr bwMode="auto">
                <a:xfrm>
                  <a:off x="6417734" y="21838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4" name="AutoShape 53"/>
                <p:cNvSpPr/>
                <p:nvPr/>
              </p:nvSpPr>
              <p:spPr bwMode="auto">
                <a:xfrm>
                  <a:off x="6555394" y="2309592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5" name="AutoShape 54"/>
                <p:cNvSpPr/>
                <p:nvPr/>
              </p:nvSpPr>
              <p:spPr bwMode="auto">
                <a:xfrm>
                  <a:off x="6543505" y="24353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6" name="AutoShape 55"/>
                <p:cNvSpPr/>
                <p:nvPr/>
              </p:nvSpPr>
              <p:spPr bwMode="auto">
                <a:xfrm>
                  <a:off x="6601072" y="22407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TABLE_BEAUTIFY" val="smartTable{cb28b10d-e81b-4115-a2a9-2d6018aa397d}"/>
  <p:tag name="TABLE_ENDDRAG_ORIGIN_RECT" val="552*370"/>
  <p:tag name="TABLE_ENDDRAG_RECT" val="90*113*552*370"/>
</p:tagLst>
</file>

<file path=ppt/tags/tag2.xml><?xml version="1.0" encoding="utf-8"?>
<p:tagLst xmlns:p="http://schemas.openxmlformats.org/presentationml/2006/main">
  <p:tag name="KSO_WM_UNIT_PLACING_PICTURE_USER_VIEWPORT" val="{&quot;height&quot;:3444,&quot;width&quot;:12084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2150</Words>
  <Application>WPS 演示</Application>
  <PresentationFormat>全屏显示(4:3)</PresentationFormat>
  <Paragraphs>323</Paragraphs>
  <Slides>40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40</vt:i4>
      </vt:variant>
    </vt:vector>
  </HeadingPairs>
  <TitlesOfParts>
    <vt:vector size="52" baseType="lpstr">
      <vt:lpstr>Arial</vt:lpstr>
      <vt:lpstr>宋体</vt:lpstr>
      <vt:lpstr>Wingdings</vt:lpstr>
      <vt:lpstr>微软雅黑</vt:lpstr>
      <vt:lpstr>Calibri</vt:lpstr>
      <vt:lpstr>Arial</vt:lpstr>
      <vt:lpstr>Calibri</vt:lpstr>
      <vt:lpstr>Arial Unicode MS</vt:lpstr>
      <vt:lpstr>等线</vt:lpstr>
      <vt:lpstr>Office 主题</vt:lpstr>
      <vt:lpstr>默认设计模板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政府采购申报</vt:lpstr>
      <vt:lpstr>政府采购申报</vt:lpstr>
      <vt:lpstr>政府采购申报</vt:lpstr>
      <vt:lpstr>上一步“品目”栏回车后出现如下“政府采购品目列表”</vt:lpstr>
      <vt:lpstr>“品目”选择好后填写“设备名称”，“设备名称”按照“品目”栏编号括号后面的名称写。</vt:lpstr>
      <vt:lpstr>所有资产信息填报完成后进入政府采购界面，在资产信息申报界面已经填报的货物信息只需在“政府采购申报”界面“货物”栏填写合计数就行，不用再一一勾选。“工程”和“服务”栏需要一一勾选具体的政府采购品目。</vt:lpstr>
      <vt:lpstr>以“服务”为例选择“政府采购品目”，该步申报的所有政府采购金额应该在“支出明细申报”界面都申报过。</vt:lpstr>
      <vt:lpstr>政府采购申报</vt:lpstr>
      <vt:lpstr>申报完成“保存数据”，进行“数据校验”，如果数据校验不通过，需要返回上一步修改。</vt:lpstr>
      <vt:lpstr>绩效目标申报</vt:lpstr>
      <vt:lpstr>绩效目标申报</vt:lpstr>
      <vt:lpstr>相要申报的支出项目在系统中没有怎么办？</vt:lpstr>
      <vt:lpstr>相要申报的支出项目在系统中没有怎么办？</vt:lpstr>
      <vt:lpstr>相要申报的支出项目在系统中没有怎么办？</vt:lpstr>
      <vt:lpstr>相要申报的支出项目在系统中没有怎么办？</vt:lpstr>
      <vt:lpstr>提交打印报送</vt:lpstr>
      <vt:lpstr>提交打印报送</vt:lpstr>
      <vt:lpstr>PowerPoint 演示文稿</vt:lpstr>
      <vt:lpstr>PowerPoint 演示文稿</vt:lpstr>
      <vt:lpstr>PowerPoint 演示文稿</vt:lpstr>
      <vt:lpstr>一定要点击“填写”才能编报</vt:lpstr>
      <vt:lpstr>编制依据申报</vt:lpstr>
      <vt:lpstr>收入明细申报</vt:lpstr>
      <vt:lpstr>收入明细申报</vt:lpstr>
      <vt:lpstr>相要申报的项目在系统中没有怎么办？</vt:lpstr>
      <vt:lpstr>想要申报的收入项目在系统中没有怎么办？</vt:lpstr>
      <vt:lpstr>想要申报的收入项目在系统中没有怎么办？</vt:lpstr>
      <vt:lpstr>提交打印报送</vt:lpstr>
      <vt:lpstr>提交打印报送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扩大科研相关自主权</dc:title>
  <dc:creator>caiwuchu</dc:creator>
  <cp:lastModifiedBy>这时候</cp:lastModifiedBy>
  <cp:revision>159</cp:revision>
  <dcterms:created xsi:type="dcterms:W3CDTF">2021-11-11T06:17:00Z</dcterms:created>
  <dcterms:modified xsi:type="dcterms:W3CDTF">2021-11-14T08:33:42Z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AB2523028D5B431AB9E339153875BC82</vt:lpwstr>
  </property>
  <property fmtid="{D5CDD505-2E9C-101B-9397-08002B2CF9AE}" pid="3" name="KSOProductBuildVer">
    <vt:lpwstr>2052-11.1.0.11045</vt:lpwstr>
  </property>
</Properties>
</file>