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5"/>
  </p:notesMasterIdLst>
  <p:handoutMasterIdLst>
    <p:handoutMasterId r:id="rId26"/>
  </p:handoutMasterIdLst>
  <p:sldIdLst>
    <p:sldId id="256" r:id="rId2"/>
    <p:sldId id="257" r:id="rId3"/>
    <p:sldId id="259" r:id="rId4"/>
    <p:sldId id="260" r:id="rId5"/>
    <p:sldId id="261" r:id="rId6"/>
    <p:sldId id="262" r:id="rId7"/>
    <p:sldId id="264" r:id="rId8"/>
    <p:sldId id="265" r:id="rId9"/>
    <p:sldId id="266" r:id="rId10"/>
    <p:sldId id="268" r:id="rId11"/>
    <p:sldId id="269" r:id="rId12"/>
    <p:sldId id="288" r:id="rId13"/>
    <p:sldId id="283" r:id="rId14"/>
    <p:sldId id="289" r:id="rId15"/>
    <p:sldId id="295" r:id="rId16"/>
    <p:sldId id="294" r:id="rId17"/>
    <p:sldId id="293" r:id="rId18"/>
    <p:sldId id="291" r:id="rId19"/>
    <p:sldId id="290" r:id="rId20"/>
    <p:sldId id="287" r:id="rId21"/>
    <p:sldId id="285" r:id="rId22"/>
    <p:sldId id="286" r:id="rId23"/>
    <p:sldId id="272" r:id="rId24"/>
  </p:sldIdLst>
  <p:sldSz cx="9144000" cy="6858000" type="screen4x3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1446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81E1664-F00C-4A0E-AB8D-7369E4E0F918}" type="datetimeFigureOut">
              <a:rPr lang="zh-CN" altLang="en-US" smtClean="0"/>
              <a:pPr/>
              <a:t>2018-11-27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66F9BF5-8517-4BB1-8D2E-7DDA8ED33A07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B1F17DF-CA4E-4632-B2B9-79A17511626B}" type="datetimeFigureOut">
              <a:rPr lang="zh-CN" altLang="en-US" smtClean="0"/>
              <a:pPr/>
              <a:t>2018-11-27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EB08B5B-D8CD-494F-83D3-3DEB65834808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B08B5B-D8CD-494F-83D3-3DEB65834808}" type="slidenum">
              <a:rPr lang="zh-CN" altLang="en-US" smtClean="0"/>
              <a:pPr/>
              <a:t>5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B08B5B-D8CD-494F-83D3-3DEB65834808}" type="slidenum">
              <a:rPr lang="zh-CN" altLang="en-US" smtClean="0"/>
              <a:pPr/>
              <a:t>22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B08B5B-D8CD-494F-83D3-3DEB65834808}" type="slidenum">
              <a:rPr lang="zh-CN" altLang="en-US" smtClean="0"/>
              <a:pPr/>
              <a:t>23</a:t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37A630-3937-43C0-A86E-042E0822849B}" type="datetime1">
              <a:rPr lang="zh-CN" altLang="en-US" smtClean="0"/>
              <a:t>2018-11-27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58635E-4BE0-4544-BC3E-58C8B70AB53C}" type="datetime1">
              <a:rPr lang="zh-CN" altLang="en-US" smtClean="0"/>
              <a:t>2018-11-27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6E578F-0D22-4876-A8E3-8EAEFEBA3E3A}" type="datetime1">
              <a:rPr lang="zh-CN" altLang="en-US" smtClean="0"/>
              <a:t>2018-11-27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4906AC-8527-4798-9A8E-8AC4374ED2E3}" type="datetime1">
              <a:rPr lang="zh-CN" altLang="en-US" smtClean="0"/>
              <a:t>2018-11-27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C5F34B-DC9B-4E8E-A243-D20746ABD9FA}" type="datetime1">
              <a:rPr lang="zh-CN" altLang="en-US" smtClean="0"/>
              <a:t>2018-11-27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D8671A-7831-471E-BAF7-9E8C6C743B12}" type="datetime1">
              <a:rPr lang="zh-CN" altLang="en-US" smtClean="0"/>
              <a:t>2018-11-27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D5C2AC-32A6-4B66-9C57-7B33F7B1AC0C}" type="datetime1">
              <a:rPr lang="zh-CN" altLang="en-US" smtClean="0"/>
              <a:t>2018-11-27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CDF8A4-A868-48CB-AB47-B3652D53A05B}" type="datetime1">
              <a:rPr lang="zh-CN" altLang="en-US" smtClean="0"/>
              <a:t>2018-11-27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5BF0B4-07C7-4DC0-BFB0-C18751EA6244}" type="datetime1">
              <a:rPr lang="zh-CN" altLang="en-US" smtClean="0"/>
              <a:t>2018-11-27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DC477F-BDC6-457C-8190-3ED335E4723D}" type="datetime1">
              <a:rPr lang="zh-CN" altLang="en-US" smtClean="0"/>
              <a:t>2018-11-27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C48590-AAE6-4146-9B85-6E334E11BFAD}" type="datetime1">
              <a:rPr lang="zh-CN" altLang="en-US" smtClean="0"/>
              <a:t>2018-11-27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A0A25E4-777F-4090-B1F6-1E7DB9411EF8}" type="datetime1">
              <a:rPr lang="zh-CN" altLang="en-US" smtClean="0"/>
              <a:t>2018-11-27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zh-CN" dirty="0"/>
              <a:t>UIBE</a:t>
            </a:r>
            <a:r>
              <a:rPr lang="zh-CN" altLang="en-US" dirty="0"/>
              <a:t>网上预算申报操作指南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algn="r"/>
            <a:endParaRPr lang="en-US" altLang="zh-CN" dirty="0">
              <a:solidFill>
                <a:schemeClr val="tx1"/>
              </a:solidFill>
            </a:endParaRPr>
          </a:p>
          <a:p>
            <a:pPr algn="r"/>
            <a:r>
              <a:rPr lang="en-US" altLang="zh-CN" dirty="0">
                <a:solidFill>
                  <a:schemeClr val="tx1"/>
                </a:solidFill>
              </a:rPr>
              <a:t>--</a:t>
            </a:r>
            <a:r>
              <a:rPr lang="zh-CN" altLang="en-US" dirty="0">
                <a:solidFill>
                  <a:schemeClr val="tx1"/>
                </a:solidFill>
              </a:rPr>
              <a:t>财务处</a:t>
            </a:r>
            <a:endParaRPr lang="en-US" altLang="zh-CN" dirty="0">
              <a:solidFill>
                <a:schemeClr val="tx1"/>
              </a:solidFill>
            </a:endParaRPr>
          </a:p>
          <a:p>
            <a:endParaRPr lang="zh-CN" altLang="en-US" dirty="0">
              <a:solidFill>
                <a:schemeClr val="tx1"/>
              </a:solidFill>
            </a:endParaRPr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FA23C409-341B-485E-8B05-294D0D7432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1</a:t>
            </a:fld>
            <a:endParaRPr lang="zh-CN" altLang="en-US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一、系统登录并初始化</a:t>
            </a: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409575" y="1357298"/>
            <a:ext cx="9553575" cy="518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8" name="椭圆形标注 7"/>
          <p:cNvSpPr/>
          <p:nvPr/>
        </p:nvSpPr>
        <p:spPr>
          <a:xfrm>
            <a:off x="6286512" y="2000240"/>
            <a:ext cx="2571768" cy="1541342"/>
          </a:xfrm>
          <a:prstGeom prst="wedgeEllipseCallout">
            <a:avLst>
              <a:gd name="adj1" fmla="val -44113"/>
              <a:gd name="adj2" fmla="val 60381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anchorCtr="0"/>
          <a:lstStyle/>
          <a:p>
            <a:pPr algn="ctr"/>
            <a:r>
              <a:rPr lang="zh-CN" altLang="en-US" sz="1600" dirty="0">
                <a:solidFill>
                  <a:schemeClr val="bg1"/>
                </a:solidFill>
              </a:rPr>
              <a:t>登录名：部门编号、</a:t>
            </a:r>
            <a:endParaRPr lang="en-US" altLang="zh-CN" sz="1600" dirty="0">
              <a:solidFill>
                <a:schemeClr val="bg1"/>
              </a:solidFill>
            </a:endParaRPr>
          </a:p>
          <a:p>
            <a:pPr algn="ctr"/>
            <a:r>
              <a:rPr lang="zh-CN" altLang="en-US" sz="1600" dirty="0">
                <a:solidFill>
                  <a:schemeClr val="bg1"/>
                </a:solidFill>
              </a:rPr>
              <a:t>密码同财务平台登录密码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57224" y="6000768"/>
            <a:ext cx="592935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>
                <a:solidFill>
                  <a:srgbClr val="FF0000"/>
                </a:solidFill>
              </a:rPr>
              <a:t>注意：年度选择</a:t>
            </a:r>
            <a:r>
              <a:rPr lang="en-US" altLang="zh-CN" dirty="0">
                <a:solidFill>
                  <a:srgbClr val="FF0000"/>
                </a:solidFill>
              </a:rPr>
              <a:t>2019</a:t>
            </a:r>
            <a:r>
              <a:rPr lang="zh-CN" altLang="en-US" dirty="0">
                <a:solidFill>
                  <a:srgbClr val="FF0000"/>
                </a:solidFill>
              </a:rPr>
              <a:t>年，预算方案选择“综合预算”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15097AD2-2388-42A1-A6DC-2DDD205773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2</a:t>
            </a:fld>
            <a:endParaRPr lang="zh-CN" alt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00034" y="0"/>
            <a:ext cx="8229600" cy="1143000"/>
          </a:xfrm>
        </p:spPr>
        <p:txBody>
          <a:bodyPr/>
          <a:lstStyle/>
          <a:p>
            <a:r>
              <a:rPr lang="zh-CN" altLang="en-US" dirty="0"/>
              <a:t>一、系统登录并初始化</a:t>
            </a:r>
          </a:p>
        </p:txBody>
      </p:sp>
      <p:pic>
        <p:nvPicPr>
          <p:cNvPr id="3075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357158" y="1285860"/>
            <a:ext cx="8429684" cy="49616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" name="上箭头 6"/>
          <p:cNvSpPr/>
          <p:nvPr/>
        </p:nvSpPr>
        <p:spPr>
          <a:xfrm>
            <a:off x="6715140" y="1071546"/>
            <a:ext cx="285752" cy="928694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TextBox 7"/>
          <p:cNvSpPr txBox="1"/>
          <p:nvPr/>
        </p:nvSpPr>
        <p:spPr>
          <a:xfrm>
            <a:off x="5929322" y="2214554"/>
            <a:ext cx="178595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/>
              <a:t>单击部门名称进行初始化设置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55843C92-CBA1-4908-A30A-862D47D473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3</a:t>
            </a:fld>
            <a:endParaRPr lang="zh-CN" alt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一、系统登录并初始化</a:t>
            </a:r>
          </a:p>
        </p:txBody>
      </p:sp>
      <p:pic>
        <p:nvPicPr>
          <p:cNvPr id="409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642910" y="1714488"/>
            <a:ext cx="8018450" cy="46974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椭圆形标注 4"/>
          <p:cNvSpPr/>
          <p:nvPr/>
        </p:nvSpPr>
        <p:spPr>
          <a:xfrm>
            <a:off x="5214942" y="4429132"/>
            <a:ext cx="2214578" cy="612648"/>
          </a:xfrm>
          <a:prstGeom prst="wedgeEllipseCallout">
            <a:avLst>
              <a:gd name="adj1" fmla="val -39065"/>
              <a:gd name="adj2" fmla="val 107082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dirty="0"/>
              <a:t>可进行相关修改，然后保存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A3F6F91B-4A79-4984-8895-FE71EAFB8F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4</a:t>
            </a:fld>
            <a:endParaRPr lang="zh-CN" alt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二、支出项目申报</a:t>
            </a:r>
          </a:p>
        </p:txBody>
      </p:sp>
      <p:pic>
        <p:nvPicPr>
          <p:cNvPr id="512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0" y="1857364"/>
            <a:ext cx="9009601" cy="45005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" name="椭圆形标注 6"/>
          <p:cNvSpPr/>
          <p:nvPr/>
        </p:nvSpPr>
        <p:spPr>
          <a:xfrm>
            <a:off x="6215074" y="1214422"/>
            <a:ext cx="2428892" cy="1000132"/>
          </a:xfrm>
          <a:prstGeom prst="wedgeEllipseCallou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dirty="0">
                <a:solidFill>
                  <a:schemeClr val="tx2"/>
                </a:solidFill>
              </a:rPr>
              <a:t>单击进行支出项目申报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D0E9B2A4-1DC8-4E05-9C74-4E41B665C0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5</a:t>
            </a:fld>
            <a:endParaRPr lang="zh-CN" alt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二、支出项目申报</a:t>
            </a:r>
          </a:p>
        </p:txBody>
      </p:sp>
      <p:pic>
        <p:nvPicPr>
          <p:cNvPr id="614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428596" y="1428736"/>
            <a:ext cx="8339993" cy="46974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云形标注 5"/>
          <p:cNvSpPr/>
          <p:nvPr/>
        </p:nvSpPr>
        <p:spPr>
          <a:xfrm>
            <a:off x="4572000" y="4071942"/>
            <a:ext cx="3071834" cy="1428760"/>
          </a:xfrm>
          <a:prstGeom prst="cloudCallout">
            <a:avLst>
              <a:gd name="adj1" fmla="val -60292"/>
              <a:gd name="adj2" fmla="val 24652"/>
            </a:avLst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dirty="0">
                <a:solidFill>
                  <a:srgbClr val="FF0000"/>
                </a:solidFill>
              </a:rPr>
              <a:t>选择“综合预算”方案和预算年度</a:t>
            </a:r>
            <a:r>
              <a:rPr lang="en-US" altLang="zh-CN" dirty="0">
                <a:solidFill>
                  <a:srgbClr val="FF0000"/>
                </a:solidFill>
              </a:rPr>
              <a:t>2019</a:t>
            </a:r>
            <a:endParaRPr lang="zh-CN" altLang="en-US" dirty="0">
              <a:solidFill>
                <a:srgbClr val="FF0000"/>
              </a:solidFill>
            </a:endParaRP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20CFBC81-16AB-45C5-8F1A-740B631269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6</a:t>
            </a:fld>
            <a:endParaRPr lang="zh-CN" alt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-864251" y="928670"/>
            <a:ext cx="10008251" cy="47407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上箭头 4"/>
          <p:cNvSpPr/>
          <p:nvPr/>
        </p:nvSpPr>
        <p:spPr>
          <a:xfrm>
            <a:off x="1357290" y="4071942"/>
            <a:ext cx="1000132" cy="2500330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dirty="0"/>
              <a:t>填写“本年申报</a:t>
            </a:r>
            <a:r>
              <a:rPr lang="en-US" altLang="zh-CN" dirty="0"/>
              <a:t>1</a:t>
            </a:r>
            <a:r>
              <a:rPr lang="zh-CN" altLang="en-US" dirty="0"/>
              <a:t>”</a:t>
            </a:r>
          </a:p>
        </p:txBody>
      </p:sp>
      <p:sp>
        <p:nvSpPr>
          <p:cNvPr id="6" name="右箭头 5"/>
          <p:cNvSpPr/>
          <p:nvPr/>
        </p:nvSpPr>
        <p:spPr>
          <a:xfrm>
            <a:off x="5214942" y="4857760"/>
            <a:ext cx="2500330" cy="10001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dirty="0"/>
              <a:t>单击“保存”，“下一步”</a:t>
            </a:r>
          </a:p>
        </p:txBody>
      </p:sp>
      <p:sp>
        <p:nvSpPr>
          <p:cNvPr id="7" name="矩形 6"/>
          <p:cNvSpPr/>
          <p:nvPr/>
        </p:nvSpPr>
        <p:spPr>
          <a:xfrm>
            <a:off x="714348" y="142852"/>
            <a:ext cx="7858180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4400" dirty="0"/>
              <a:t>二、支出项目申报</a:t>
            </a:r>
          </a:p>
        </p:txBody>
      </p:sp>
      <p:sp>
        <p:nvSpPr>
          <p:cNvPr id="3" name="灯片编号占位符 2">
            <a:extLst>
              <a:ext uri="{FF2B5EF4-FFF2-40B4-BE49-F238E27FC236}">
                <a16:creationId xmlns:a16="http://schemas.microsoft.com/office/drawing/2014/main" id="{20F91123-5F37-4161-9AE8-6502B6C073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7</a:t>
            </a:fld>
            <a:endParaRPr lang="zh-CN" alt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28596" y="0"/>
            <a:ext cx="8229600" cy="1143000"/>
          </a:xfrm>
        </p:spPr>
        <p:txBody>
          <a:bodyPr/>
          <a:lstStyle/>
          <a:p>
            <a:r>
              <a:rPr lang="zh-CN" altLang="en-US" dirty="0"/>
              <a:t>二、支出项目申报</a:t>
            </a:r>
          </a:p>
        </p:txBody>
      </p:sp>
      <p:sp>
        <p:nvSpPr>
          <p:cNvPr id="5" name="内容占位符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9219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1857420" y="914400"/>
            <a:ext cx="12830176" cy="5943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" name="椭圆形标注 6"/>
          <p:cNvSpPr/>
          <p:nvPr/>
        </p:nvSpPr>
        <p:spPr>
          <a:xfrm>
            <a:off x="2857488" y="1285860"/>
            <a:ext cx="2214578" cy="969838"/>
          </a:xfrm>
          <a:prstGeom prst="wedgeEllipseCallo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dirty="0"/>
              <a:t>进行支出明细申报，填写申报依据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E7DA4EB9-B3FA-411A-934D-BCFF485215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8</a:t>
            </a:fld>
            <a:endParaRPr lang="zh-CN" alt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-929545" y="2259376"/>
            <a:ext cx="10073545" cy="45986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椭圆形标注 4"/>
          <p:cNvSpPr/>
          <p:nvPr/>
        </p:nvSpPr>
        <p:spPr>
          <a:xfrm>
            <a:off x="2285984" y="2357430"/>
            <a:ext cx="4143404" cy="857256"/>
          </a:xfrm>
          <a:prstGeom prst="wedgeEllipseCallo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/>
              <a:t>310</a:t>
            </a:r>
            <a:r>
              <a:rPr lang="zh-CN" altLang="en-US" dirty="0"/>
              <a:t>开头的支出明细填报后需要进行家具设备购置明细填报</a:t>
            </a:r>
          </a:p>
        </p:txBody>
      </p:sp>
      <p:sp>
        <p:nvSpPr>
          <p:cNvPr id="6" name="矩形 5"/>
          <p:cNvSpPr/>
          <p:nvPr/>
        </p:nvSpPr>
        <p:spPr>
          <a:xfrm>
            <a:off x="1142976" y="214290"/>
            <a:ext cx="7358114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4400" dirty="0"/>
              <a:t>二、支出项目申报</a:t>
            </a:r>
          </a:p>
        </p:txBody>
      </p:sp>
      <p:sp>
        <p:nvSpPr>
          <p:cNvPr id="3" name="灯片编号占位符 2">
            <a:extLst>
              <a:ext uri="{FF2B5EF4-FFF2-40B4-BE49-F238E27FC236}">
                <a16:creationId xmlns:a16="http://schemas.microsoft.com/office/drawing/2014/main" id="{41C7B2E0-7C74-4FA3-86A1-0473F3B836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9</a:t>
            </a:fld>
            <a:endParaRPr lang="zh-CN" alt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-702698" y="2428844"/>
            <a:ext cx="9846698" cy="44291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上箭头 5"/>
          <p:cNvSpPr/>
          <p:nvPr/>
        </p:nvSpPr>
        <p:spPr>
          <a:xfrm>
            <a:off x="8143900" y="3857628"/>
            <a:ext cx="698946" cy="2357454"/>
          </a:xfrm>
          <a:prstGeom prst="upArrow">
            <a:avLst>
              <a:gd name="adj1" fmla="val 50000"/>
              <a:gd name="adj2" fmla="val 52451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400" dirty="0"/>
              <a:t>单击可上传支撑材料等</a:t>
            </a:r>
          </a:p>
        </p:txBody>
      </p:sp>
      <p:sp>
        <p:nvSpPr>
          <p:cNvPr id="4" name="椭圆形标注 3"/>
          <p:cNvSpPr/>
          <p:nvPr/>
        </p:nvSpPr>
        <p:spPr>
          <a:xfrm>
            <a:off x="714348" y="1785926"/>
            <a:ext cx="3071834" cy="1327028"/>
          </a:xfrm>
          <a:prstGeom prst="wedgeEllipseCallo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dirty="0"/>
              <a:t>会议费、培训费等模板下载</a:t>
            </a:r>
          </a:p>
        </p:txBody>
      </p:sp>
      <p:sp>
        <p:nvSpPr>
          <p:cNvPr id="5" name="矩形 4"/>
          <p:cNvSpPr/>
          <p:nvPr/>
        </p:nvSpPr>
        <p:spPr>
          <a:xfrm>
            <a:off x="1928794" y="571480"/>
            <a:ext cx="5841730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4400" dirty="0"/>
              <a:t>二、支出项目申报</a:t>
            </a:r>
          </a:p>
        </p:txBody>
      </p:sp>
      <p:sp>
        <p:nvSpPr>
          <p:cNvPr id="3" name="灯片编号占位符 2">
            <a:extLst>
              <a:ext uri="{FF2B5EF4-FFF2-40B4-BE49-F238E27FC236}">
                <a16:creationId xmlns:a16="http://schemas.microsoft.com/office/drawing/2014/main" id="{C13C95AF-3ED5-4486-A445-3EC1B43F98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10</a:t>
            </a:fld>
            <a:endParaRPr lang="zh-CN" alt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5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1000164" y="1714488"/>
            <a:ext cx="11201400" cy="4895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椭圆形标注 5"/>
          <p:cNvSpPr/>
          <p:nvPr/>
        </p:nvSpPr>
        <p:spPr>
          <a:xfrm>
            <a:off x="5214942" y="1214422"/>
            <a:ext cx="2786082" cy="1357322"/>
          </a:xfrm>
          <a:prstGeom prst="wedgeEllipseCallo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200" dirty="0"/>
              <a:t>可新增项目、删除项目，填报完成应进行数据校验，校验通过后，点提交、审核。</a:t>
            </a:r>
            <a:r>
              <a:rPr lang="zh-CN" altLang="en-US" sz="1200" dirty="0">
                <a:solidFill>
                  <a:srgbClr val="FF0000"/>
                </a:solidFill>
              </a:rPr>
              <a:t>提交和审核是同一人，</a:t>
            </a:r>
            <a:r>
              <a:rPr lang="zh-CN" altLang="en-US" sz="1200" dirty="0"/>
              <a:t>审核不通过可退回修改。</a:t>
            </a:r>
          </a:p>
        </p:txBody>
      </p:sp>
      <p:sp>
        <p:nvSpPr>
          <p:cNvPr id="9" name="矩形 8"/>
          <p:cNvSpPr/>
          <p:nvPr/>
        </p:nvSpPr>
        <p:spPr>
          <a:xfrm>
            <a:off x="-357222" y="5143512"/>
            <a:ext cx="6786610" cy="107157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dirty="0"/>
              <a:t>单击白色方框选中项目进行提交等操作，每页显示记录的条数可以选择，项目多于一页时可选择显示全部记录批量进行提交等操作。</a:t>
            </a:r>
          </a:p>
        </p:txBody>
      </p:sp>
      <p:cxnSp>
        <p:nvCxnSpPr>
          <p:cNvPr id="14" name="曲线连接符 13"/>
          <p:cNvCxnSpPr/>
          <p:nvPr/>
        </p:nvCxnSpPr>
        <p:spPr>
          <a:xfrm rot="16200000" flipH="1">
            <a:off x="-821569" y="4679165"/>
            <a:ext cx="428628" cy="214314"/>
          </a:xfrm>
          <a:prstGeom prst="curvedConnector3">
            <a:avLst>
              <a:gd name="adj1" fmla="val 50000"/>
            </a:avLst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椭圆形标注 6"/>
          <p:cNvSpPr/>
          <p:nvPr/>
        </p:nvSpPr>
        <p:spPr>
          <a:xfrm>
            <a:off x="-357222" y="1357298"/>
            <a:ext cx="2357454" cy="1255590"/>
          </a:xfrm>
          <a:prstGeom prst="wedgeEllipseCallo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200" dirty="0"/>
              <a:t>默认显示</a:t>
            </a:r>
            <a:r>
              <a:rPr lang="en-US" altLang="zh-CN" sz="1200" dirty="0"/>
              <a:t>10</a:t>
            </a:r>
            <a:r>
              <a:rPr lang="zh-CN" altLang="en-US" sz="1200" dirty="0"/>
              <a:t>条，“提交”、“审核”时注意选择“全部”，才能全部选中进行提交、审核操作。</a:t>
            </a:r>
          </a:p>
        </p:txBody>
      </p:sp>
      <p:sp>
        <p:nvSpPr>
          <p:cNvPr id="8" name="流程图: 可选过程 7"/>
          <p:cNvSpPr/>
          <p:nvPr/>
        </p:nvSpPr>
        <p:spPr>
          <a:xfrm>
            <a:off x="7000892" y="5143512"/>
            <a:ext cx="2357454" cy="928694"/>
          </a:xfrm>
          <a:prstGeom prst="flowChartAlternate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200" dirty="0"/>
              <a:t>审核通过后如需再修改，可以按照取消“审核”、取消“提交”的步骤倒序退回到可修改状态。</a:t>
            </a:r>
          </a:p>
        </p:txBody>
      </p:sp>
      <p:sp>
        <p:nvSpPr>
          <p:cNvPr id="10" name="矩形 9"/>
          <p:cNvSpPr/>
          <p:nvPr/>
        </p:nvSpPr>
        <p:spPr>
          <a:xfrm>
            <a:off x="1357290" y="285728"/>
            <a:ext cx="6429420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4400" dirty="0"/>
              <a:t>二、支出项目申报</a:t>
            </a:r>
          </a:p>
        </p:txBody>
      </p:sp>
      <p:sp>
        <p:nvSpPr>
          <p:cNvPr id="3" name="灯片编号占位符 2">
            <a:extLst>
              <a:ext uri="{FF2B5EF4-FFF2-40B4-BE49-F238E27FC236}">
                <a16:creationId xmlns:a16="http://schemas.microsoft.com/office/drawing/2014/main" id="{2FA453B5-DCA3-4154-9018-6F3B224553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11</a:t>
            </a:fld>
            <a:endParaRPr lang="zh-CN" alt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CN" altLang="en-US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1643106" y="2786058"/>
            <a:ext cx="11715832" cy="23962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标题 5"/>
          <p:cNvSpPr>
            <a:spLocks noGrp="1"/>
          </p:cNvSpPr>
          <p:nvPr>
            <p:ph type="title"/>
          </p:nvPr>
        </p:nvSpPr>
        <p:spPr>
          <a:xfrm>
            <a:off x="5572132" y="1643050"/>
            <a:ext cx="2757478" cy="1143000"/>
          </a:xfrm>
          <a:prstGeom prst="wedgeEllipseCallo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r>
              <a:rPr lang="zh-CN" altLang="en-US" sz="2000" dirty="0"/>
              <a:t>只需打印汇总表</a:t>
            </a:r>
          </a:p>
        </p:txBody>
      </p:sp>
      <p:sp>
        <p:nvSpPr>
          <p:cNvPr id="7" name="椭圆形标注 6"/>
          <p:cNvSpPr/>
          <p:nvPr/>
        </p:nvSpPr>
        <p:spPr>
          <a:xfrm>
            <a:off x="7858148" y="3786190"/>
            <a:ext cx="2071702" cy="857256"/>
          </a:xfrm>
          <a:prstGeom prst="wedgeEllipseCallo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500" dirty="0"/>
              <a:t>项目状态应为“</a:t>
            </a:r>
            <a:r>
              <a:rPr lang="zh-CN" altLang="en-US" sz="1500" dirty="0">
                <a:solidFill>
                  <a:srgbClr val="FF0000"/>
                </a:solidFill>
              </a:rPr>
              <a:t>已申报，待接收。</a:t>
            </a:r>
            <a:r>
              <a:rPr lang="zh-CN" altLang="en-US" sz="1500" dirty="0"/>
              <a:t>”。</a:t>
            </a:r>
          </a:p>
        </p:txBody>
      </p:sp>
      <p:sp>
        <p:nvSpPr>
          <p:cNvPr id="8" name="矩形 7"/>
          <p:cNvSpPr/>
          <p:nvPr/>
        </p:nvSpPr>
        <p:spPr>
          <a:xfrm>
            <a:off x="2071670" y="285728"/>
            <a:ext cx="4698722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4400" dirty="0"/>
              <a:t>二、支出项目申报</a:t>
            </a:r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379DE313-CBC8-47ED-932C-5C9D39F9B5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12</a:t>
            </a:fld>
            <a:endParaRPr lang="zh-CN" alt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>
                <a:latin typeface="黑体" pitchFamily="2" charset="-122"/>
                <a:ea typeface="黑体" pitchFamily="2" charset="-122"/>
              </a:rPr>
              <a:t>支出项目填报注意事项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>
              <a:lnSpc>
                <a:spcPct val="130000"/>
              </a:lnSpc>
            </a:pPr>
            <a:r>
              <a:rPr lang="en-US" altLang="zh-CN" sz="2800" dirty="0">
                <a:latin typeface="黑体" pitchFamily="2" charset="-122"/>
                <a:ea typeface="黑体" pitchFamily="2" charset="-122"/>
              </a:rPr>
              <a:t>1.</a:t>
            </a:r>
            <a:r>
              <a:rPr lang="zh-CN" altLang="en-US" sz="2800" dirty="0">
                <a:latin typeface="黑体" pitchFamily="2" charset="-122"/>
                <a:ea typeface="黑体" pitchFamily="2" charset="-122"/>
                <a:cs typeface="Arial" pitchFamily="34" charset="0"/>
              </a:rPr>
              <a:t>需要新增支出项目的，可在系统里自行添加自定项目名称进行申报。</a:t>
            </a:r>
            <a:endParaRPr lang="en-US" altLang="zh-CN" sz="2800" dirty="0">
              <a:latin typeface="黑体" pitchFamily="2" charset="-122"/>
              <a:ea typeface="黑体" pitchFamily="2" charset="-122"/>
              <a:cs typeface="Arial" pitchFamily="34" charset="0"/>
            </a:endParaRPr>
          </a:p>
          <a:p>
            <a:pPr>
              <a:lnSpc>
                <a:spcPct val="130000"/>
              </a:lnSpc>
            </a:pPr>
            <a:r>
              <a:rPr lang="en-US" altLang="zh-CN" sz="2800" dirty="0">
                <a:latin typeface="黑体" pitchFamily="2" charset="-122"/>
                <a:ea typeface="黑体" pitchFamily="2" charset="-122"/>
                <a:cs typeface="Arial" pitchFamily="34" charset="0"/>
              </a:rPr>
              <a:t>2.</a:t>
            </a:r>
            <a:r>
              <a:rPr lang="zh-CN" altLang="en-US" sz="2800" dirty="0">
                <a:latin typeface="黑体" pitchFamily="2" charset="-122"/>
                <a:ea typeface="黑体" pitchFamily="2" charset="-122"/>
                <a:cs typeface="Arial" pitchFamily="34" charset="0"/>
              </a:rPr>
              <a:t>项目支出明细里填列会议费、培训费后，须填写会议费、培训费预算明细，填写完毕后上传。</a:t>
            </a:r>
            <a:endParaRPr lang="en-US" altLang="zh-CN" sz="2800" dirty="0">
              <a:latin typeface="黑体" pitchFamily="2" charset="-122"/>
              <a:ea typeface="黑体" pitchFamily="2" charset="-122"/>
              <a:cs typeface="Arial" pitchFamily="34" charset="0"/>
            </a:endParaRPr>
          </a:p>
          <a:p>
            <a:pPr>
              <a:lnSpc>
                <a:spcPct val="130000"/>
              </a:lnSpc>
            </a:pPr>
            <a:r>
              <a:rPr lang="en-US" altLang="zh-CN" sz="2800" dirty="0">
                <a:latin typeface="黑体" pitchFamily="2" charset="-122"/>
                <a:ea typeface="黑体" pitchFamily="2" charset="-122"/>
                <a:cs typeface="Arial" pitchFamily="34" charset="0"/>
              </a:rPr>
              <a:t>3.</a:t>
            </a:r>
            <a:r>
              <a:rPr lang="zh-CN" altLang="en-US" sz="2800" dirty="0">
                <a:latin typeface="黑体" pitchFamily="2" charset="-122"/>
                <a:ea typeface="黑体" pitchFamily="2" charset="-122"/>
                <a:cs typeface="Arial" pitchFamily="34" charset="0"/>
              </a:rPr>
              <a:t>家具设备购置预算申报已经嵌入到具体项目，在具体项目下填报。</a:t>
            </a:r>
            <a:endParaRPr lang="en-US" altLang="zh-CN" sz="2800" dirty="0">
              <a:latin typeface="黑体" pitchFamily="2" charset="-122"/>
              <a:ea typeface="黑体" pitchFamily="2" charset="-122"/>
              <a:cs typeface="Arial" pitchFamily="34" charset="0"/>
            </a:endParaRPr>
          </a:p>
          <a:p>
            <a:pPr>
              <a:lnSpc>
                <a:spcPct val="130000"/>
              </a:lnSpc>
            </a:pPr>
            <a:r>
              <a:rPr lang="en-US" altLang="zh-CN" sz="2800" dirty="0">
                <a:latin typeface="黑体" pitchFamily="2" charset="-122"/>
                <a:ea typeface="黑体" pitchFamily="2" charset="-122"/>
                <a:cs typeface="Arial" pitchFamily="34" charset="0"/>
              </a:rPr>
              <a:t>4.</a:t>
            </a:r>
            <a:r>
              <a:rPr lang="zh-CN" altLang="en-US" sz="2800" dirty="0">
                <a:latin typeface="黑体" pitchFamily="2" charset="-122"/>
                <a:ea typeface="黑体" pitchFamily="2" charset="-122"/>
                <a:cs typeface="Arial" pitchFamily="34" charset="0"/>
              </a:rPr>
              <a:t>注意选择预算方案</a:t>
            </a:r>
            <a:r>
              <a:rPr lang="zh-CN" altLang="en-US" sz="2800" dirty="0">
                <a:solidFill>
                  <a:srgbClr val="FF0000"/>
                </a:solidFill>
                <a:latin typeface="黑体" pitchFamily="2" charset="-122"/>
                <a:ea typeface="黑体" pitchFamily="2" charset="-122"/>
                <a:cs typeface="Arial" pitchFamily="34" charset="0"/>
              </a:rPr>
              <a:t>“综合预算”</a:t>
            </a:r>
            <a:r>
              <a:rPr lang="zh-CN" altLang="en-US" sz="2800" dirty="0">
                <a:latin typeface="黑体" pitchFamily="2" charset="-122"/>
                <a:ea typeface="黑体" pitchFamily="2" charset="-122"/>
                <a:cs typeface="Arial" pitchFamily="34" charset="0"/>
              </a:rPr>
              <a:t>。</a:t>
            </a:r>
            <a:endParaRPr lang="en-US" altLang="zh-CN" sz="2800" dirty="0">
              <a:latin typeface="黑体" pitchFamily="2" charset="-122"/>
              <a:ea typeface="黑体" pitchFamily="2" charset="-122"/>
              <a:cs typeface="Arial" pitchFamily="34" charset="0"/>
            </a:endParaRPr>
          </a:p>
          <a:p>
            <a:pPr>
              <a:lnSpc>
                <a:spcPct val="130000"/>
              </a:lnSpc>
            </a:pPr>
            <a:r>
              <a:rPr lang="en-US" altLang="zh-CN" sz="2800" dirty="0">
                <a:latin typeface="黑体" pitchFamily="2" charset="-122"/>
                <a:ea typeface="黑体" pitchFamily="2" charset="-122"/>
                <a:cs typeface="Arial" pitchFamily="34" charset="0"/>
              </a:rPr>
              <a:t>5.</a:t>
            </a:r>
            <a:r>
              <a:rPr lang="zh-CN" altLang="en-US" sz="2800" dirty="0">
                <a:latin typeface="黑体" pitchFamily="2" charset="-122"/>
                <a:ea typeface="黑体" pitchFamily="2" charset="-122"/>
                <a:cs typeface="Arial" pitchFamily="34" charset="0"/>
              </a:rPr>
              <a:t>项目上报后，</a:t>
            </a:r>
            <a:r>
              <a:rPr lang="zh-CN" altLang="en-US" sz="2800" dirty="0">
                <a:solidFill>
                  <a:srgbClr val="FF0000"/>
                </a:solidFill>
                <a:latin typeface="黑体" pitchFamily="2" charset="-122"/>
                <a:ea typeface="黑体" pitchFamily="2" charset="-122"/>
                <a:cs typeface="Arial" pitchFamily="34" charset="0"/>
              </a:rPr>
              <a:t>状态应为“已申报，待接收”</a:t>
            </a:r>
            <a:r>
              <a:rPr lang="zh-CN" altLang="en-US" sz="2800" dirty="0">
                <a:latin typeface="黑体" pitchFamily="2" charset="-122"/>
                <a:ea typeface="黑体" pitchFamily="2" charset="-122"/>
                <a:cs typeface="Arial" pitchFamily="34" charset="0"/>
              </a:rPr>
              <a:t>，否则上报未成功。</a:t>
            </a:r>
            <a:endParaRPr lang="en-US" altLang="zh-CN" sz="2800" dirty="0">
              <a:latin typeface="黑体" pitchFamily="2" charset="-122"/>
              <a:ea typeface="黑体" pitchFamily="2" charset="-122"/>
              <a:cs typeface="Arial" pitchFamily="34" charset="0"/>
            </a:endParaRPr>
          </a:p>
          <a:p>
            <a:endParaRPr lang="en-US" altLang="zh-CN" dirty="0"/>
          </a:p>
          <a:p>
            <a:pPr>
              <a:buNone/>
            </a:pPr>
            <a:endParaRPr lang="zh-CN" altLang="en-US" dirty="0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11B3F462-5576-4C21-9B6A-4F366741AF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13</a:t>
            </a:fld>
            <a:endParaRPr lang="zh-CN" alt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785850" y="2928934"/>
            <a:ext cx="10820400" cy="5133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标题 1"/>
          <p:cNvSpPr txBox="1">
            <a:spLocks/>
          </p:cNvSpPr>
          <p:nvPr/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4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三、收入项目申报</a:t>
            </a:r>
          </a:p>
        </p:txBody>
      </p:sp>
      <p:sp>
        <p:nvSpPr>
          <p:cNvPr id="6" name="矩形 5"/>
          <p:cNvSpPr/>
          <p:nvPr/>
        </p:nvSpPr>
        <p:spPr>
          <a:xfrm>
            <a:off x="1000100" y="1643050"/>
            <a:ext cx="757242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dirty="0"/>
              <a:t>收入项目申报与支出项目类似，</a:t>
            </a:r>
            <a:r>
              <a:rPr lang="zh-CN" altLang="en-US" dirty="0">
                <a:solidFill>
                  <a:srgbClr val="FF0000"/>
                </a:solidFill>
              </a:rPr>
              <a:t>不同的是需要填报上缴学校数，</a:t>
            </a:r>
            <a:r>
              <a:rPr lang="zh-CN" altLang="en-US" dirty="0"/>
              <a:t>对于全日制在校生学费、住宿费等没有相应项目，可在申报时点击“新增”按钮增加项目，比如研究生院在填报硕士生（不分成）学费时，可新增项目并命名，注意新增时先选择左侧对应的明细分类。</a:t>
            </a:r>
          </a:p>
        </p:txBody>
      </p:sp>
      <p:sp>
        <p:nvSpPr>
          <p:cNvPr id="7" name="下弧形箭头 6"/>
          <p:cNvSpPr/>
          <p:nvPr/>
        </p:nvSpPr>
        <p:spPr>
          <a:xfrm>
            <a:off x="-857256" y="4429132"/>
            <a:ext cx="857256" cy="357190"/>
          </a:xfrm>
          <a:prstGeom prst="curvedUpArrow">
            <a:avLst>
              <a:gd name="adj1" fmla="val 25000"/>
              <a:gd name="adj2" fmla="val 50000"/>
              <a:gd name="adj3" fmla="val 79791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8" name="右弧形箭头 7"/>
          <p:cNvSpPr/>
          <p:nvPr/>
        </p:nvSpPr>
        <p:spPr>
          <a:xfrm>
            <a:off x="2643174" y="4929198"/>
            <a:ext cx="731520" cy="1216152"/>
          </a:xfrm>
          <a:prstGeom prst="curved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3" name="灯片编号占位符 2">
            <a:extLst>
              <a:ext uri="{FF2B5EF4-FFF2-40B4-BE49-F238E27FC236}">
                <a16:creationId xmlns:a16="http://schemas.microsoft.com/office/drawing/2014/main" id="{7CC46E83-CA51-49B7-987E-672982142A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14</a:t>
            </a:fld>
            <a:endParaRPr lang="zh-CN" alt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1"/>
          <p:cNvSpPr>
            <a:spLocks noGrp="1"/>
          </p:cNvSpPr>
          <p:nvPr>
            <p:ph type="title"/>
          </p:nvPr>
        </p:nvSpPr>
        <p:spPr>
          <a:xfrm>
            <a:off x="428596" y="1571612"/>
            <a:ext cx="7472386" cy="571496"/>
          </a:xfrm>
        </p:spPr>
        <p:txBody>
          <a:bodyPr>
            <a:normAutofit/>
          </a:bodyPr>
          <a:lstStyle/>
          <a:p>
            <a:pPr algn="l"/>
            <a:r>
              <a:rPr lang="zh-CN" altLang="en-US" sz="2800" dirty="0">
                <a:latin typeface="黑体" pitchFamily="2" charset="-122"/>
                <a:ea typeface="黑体" pitchFamily="2" charset="-122"/>
              </a:rPr>
              <a:t>具体填报收入范围：</a:t>
            </a:r>
          </a:p>
        </p:txBody>
      </p:sp>
      <p:graphicFrame>
        <p:nvGraphicFramePr>
          <p:cNvPr id="5" name="内容占位符 6"/>
          <p:cNvGraphicFramePr>
            <a:graphicFrameLocks noGrp="1"/>
          </p:cNvGraphicFramePr>
          <p:nvPr>
            <p:ph idx="1"/>
          </p:nvPr>
        </p:nvGraphicFramePr>
        <p:xfrm>
          <a:off x="428596" y="2285992"/>
          <a:ext cx="8258204" cy="4079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7180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741680"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400" b="0" i="0" u="none" strike="noStrike" dirty="0">
                          <a:latin typeface="仿宋_GB2312"/>
                        </a:rPr>
                        <a:t>科目代码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400" b="0" i="0" u="none" strike="noStrike" dirty="0">
                          <a:latin typeface="仿宋_GB2312"/>
                        </a:rPr>
                        <a:t>收入项目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400" b="0" i="0" u="none" strike="noStrike" dirty="0">
                          <a:latin typeface="仿宋_GB2312"/>
                        </a:rPr>
                        <a:t>填报部门（可在系统里自行添加专业门类收入项目）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zh-CN" sz="1400" b="1" i="0" u="none" strike="noStrike" dirty="0">
                          <a:latin typeface="仿宋_GB2312"/>
                        </a:rPr>
                        <a:t>210301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400" b="1" i="0" u="none" strike="noStrike">
                          <a:latin typeface="仿宋_GB2312"/>
                        </a:rPr>
                        <a:t>学费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400" b="0" i="0" u="none" strike="noStrike" dirty="0">
                          <a:latin typeface="仿宋_GB2312"/>
                        </a:rPr>
                        <a:t>　</a:t>
                      </a:r>
                      <a:endParaRPr lang="en-US" altLang="zh-CN" sz="1400" b="0" i="0" u="none" strike="noStrike" dirty="0">
                        <a:latin typeface="仿宋_GB2312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zh-CN" sz="1400" b="0" i="0" u="none" strike="noStrike" dirty="0">
                          <a:latin typeface="仿宋_GB2312"/>
                        </a:rPr>
                        <a:t>21030103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400" b="0" i="0" u="none" strike="noStrike" dirty="0">
                          <a:latin typeface="仿宋_GB2312"/>
                        </a:rPr>
                        <a:t>硕士生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400" b="0" i="0" u="none" strike="noStrike">
                          <a:latin typeface="仿宋_GB2312"/>
                        </a:rPr>
                        <a:t>研究生院填报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zh-CN" sz="1400" b="0" i="0" u="none" strike="noStrike">
                          <a:latin typeface="仿宋_GB2312"/>
                        </a:rPr>
                        <a:t>2103010301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400" b="0" i="0" u="none" strike="noStrike" dirty="0">
                          <a:latin typeface="仿宋_GB2312"/>
                        </a:rPr>
                        <a:t>  硕士生（不分成）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400" b="0" i="0" u="none" strike="noStrike">
                          <a:latin typeface="仿宋_GB2312"/>
                        </a:rPr>
                        <a:t>研究生院填报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zh-CN" sz="1400" b="0" i="0" u="none" strike="noStrike">
                          <a:latin typeface="仿宋_GB2312"/>
                        </a:rPr>
                        <a:t>2103010302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400" b="0" i="0" u="none" strike="noStrike" dirty="0">
                          <a:latin typeface="仿宋_GB2312"/>
                        </a:rPr>
                        <a:t>  硕士生（分成）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400" b="0" i="0" u="none" strike="noStrike" dirty="0">
                          <a:latin typeface="仿宋_GB2312"/>
                        </a:rPr>
                        <a:t>研究生院填报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zh-CN" sz="1400" b="0" i="0" u="none" strike="noStrike" dirty="0">
                          <a:latin typeface="仿宋_GB2312"/>
                        </a:rPr>
                        <a:t>21030104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400" b="0" i="0" u="none" strike="noStrike" dirty="0">
                          <a:latin typeface="仿宋_GB2312"/>
                        </a:rPr>
                        <a:t>博士生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400" b="0" i="0" u="none" strike="noStrike" dirty="0">
                          <a:latin typeface="仿宋_GB2312"/>
                        </a:rPr>
                        <a:t>研究生院填报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zh-CN" sz="1400" b="0" i="0" u="none" strike="noStrike">
                          <a:latin typeface="仿宋_GB2312"/>
                        </a:rPr>
                        <a:t>21030105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400" b="0" i="0" u="none" strike="noStrike">
                          <a:latin typeface="仿宋_GB2312"/>
                        </a:rPr>
                        <a:t>留学生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400" b="0" i="0" u="none" strike="noStrike">
                          <a:latin typeface="仿宋_GB2312"/>
                        </a:rPr>
                        <a:t>国际学院填报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zh-CN" sz="1400" b="0" i="0" u="none" strike="noStrike">
                          <a:latin typeface="仿宋_GB2312"/>
                        </a:rPr>
                        <a:t>21030106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400" b="0" i="0" u="none" strike="noStrike">
                          <a:latin typeface="仿宋_GB2312"/>
                        </a:rPr>
                        <a:t>继续教育生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400" b="0" i="0" u="none" strike="noStrike" dirty="0">
                          <a:latin typeface="仿宋_GB2312"/>
                        </a:rPr>
                        <a:t>继教与远程学院填报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zh-CN" sz="1400" b="0" i="0" u="none" strike="noStrike">
                          <a:latin typeface="仿宋_GB2312"/>
                        </a:rPr>
                        <a:t>21030107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400" b="0" i="0" u="none" strike="noStrike">
                          <a:latin typeface="仿宋_GB2312"/>
                        </a:rPr>
                        <a:t>远程教育学生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400" b="0" i="0" u="none" strike="noStrike" dirty="0">
                          <a:latin typeface="仿宋_GB2312"/>
                        </a:rPr>
                        <a:t>继教与远程学院填报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zh-CN" sz="1400" b="0" i="0" u="none" strike="noStrike">
                          <a:latin typeface="仿宋_GB2312"/>
                        </a:rPr>
                        <a:t>21030108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400" b="0" i="0" u="none" strike="noStrike" dirty="0">
                          <a:latin typeface="仿宋_GB2312"/>
                        </a:rPr>
                        <a:t>院系研究生课程班生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400" b="0" i="0" u="none" strike="noStrike" dirty="0">
                          <a:latin typeface="仿宋_GB2312"/>
                        </a:rPr>
                        <a:t>办班学院、部门填报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sp>
        <p:nvSpPr>
          <p:cNvPr id="7" name="矩形 6"/>
          <p:cNvSpPr/>
          <p:nvPr/>
        </p:nvSpPr>
        <p:spPr>
          <a:xfrm>
            <a:off x="1500166" y="285728"/>
            <a:ext cx="6127482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  <a:defRPr/>
            </a:pPr>
            <a:r>
              <a:rPr lang="zh-CN" altLang="en-US" sz="4400" dirty="0"/>
              <a:t>三、收入项目申报</a:t>
            </a:r>
          </a:p>
        </p:txBody>
      </p:sp>
      <p:sp>
        <p:nvSpPr>
          <p:cNvPr id="3" name="灯片编号占位符 2">
            <a:extLst>
              <a:ext uri="{FF2B5EF4-FFF2-40B4-BE49-F238E27FC236}">
                <a16:creationId xmlns:a16="http://schemas.microsoft.com/office/drawing/2014/main" id="{4E686F7A-F41D-4E30-8132-40E1E63F18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15</a:t>
            </a:fld>
            <a:endParaRPr lang="zh-CN" altLang="en-US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>
            <a:normAutofit/>
          </a:bodyPr>
          <a:lstStyle/>
          <a:p>
            <a:pPr lvl="0"/>
            <a:r>
              <a:rPr lang="zh-CN" altLang="en-US" dirty="0"/>
              <a:t>三、收入项目申报</a:t>
            </a:r>
          </a:p>
        </p:txBody>
      </p:sp>
      <p:graphicFrame>
        <p:nvGraphicFramePr>
          <p:cNvPr id="5" name="内容占位符 3"/>
          <p:cNvGraphicFramePr>
            <a:graphicFrameLocks noGrp="1"/>
          </p:cNvGraphicFramePr>
          <p:nvPr>
            <p:ph idx="1"/>
          </p:nvPr>
        </p:nvGraphicFramePr>
        <p:xfrm>
          <a:off x="457200" y="1600200"/>
          <a:ext cx="8229600" cy="488632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43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zh-CN" sz="1400" b="1" i="0" u="none" strike="noStrike" dirty="0">
                          <a:latin typeface="+mn-ea"/>
                          <a:ea typeface="+mn-ea"/>
                        </a:rPr>
                        <a:t>210302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400" b="1" i="0" u="none" strike="noStrike">
                          <a:latin typeface="+mn-ea"/>
                          <a:ea typeface="+mn-ea"/>
                        </a:rPr>
                        <a:t>住宿费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400" b="0" i="0" u="none" strike="noStrike" dirty="0">
                          <a:latin typeface="+mn-ea"/>
                          <a:ea typeface="+mn-ea"/>
                        </a:rPr>
                        <a:t>填报部门（可按楼宇填报）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zh-CN" sz="1400" b="0" i="0" u="none" strike="noStrike">
                          <a:latin typeface="+mn-ea"/>
                          <a:ea typeface="+mn-ea"/>
                        </a:rPr>
                        <a:t>21030201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400" b="0" i="0" u="none" strike="noStrike" dirty="0">
                          <a:latin typeface="+mn-ea"/>
                          <a:ea typeface="+mn-ea"/>
                        </a:rPr>
                        <a:t>本科生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400" b="0" i="0" u="none" strike="noStrike" dirty="0">
                          <a:latin typeface="+mn-ea"/>
                          <a:ea typeface="+mn-ea"/>
                        </a:rPr>
                        <a:t>后勤与基建处填报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zh-CN" sz="1400" b="0" i="0" u="none" strike="noStrike">
                          <a:latin typeface="+mn-ea"/>
                          <a:ea typeface="+mn-ea"/>
                        </a:rPr>
                        <a:t>21030202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400" b="0" i="0" u="none" strike="noStrike">
                          <a:latin typeface="+mn-ea"/>
                          <a:ea typeface="+mn-ea"/>
                        </a:rPr>
                        <a:t>双学位生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400" b="0" i="0" u="none" strike="noStrike" dirty="0">
                          <a:latin typeface="+mn-ea"/>
                          <a:ea typeface="+mn-ea"/>
                        </a:rPr>
                        <a:t>后勤与基建处填报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zh-CN" sz="1400" b="0" i="0" u="none" strike="noStrike">
                          <a:latin typeface="+mn-ea"/>
                          <a:ea typeface="+mn-ea"/>
                        </a:rPr>
                        <a:t>21030203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400" b="0" i="0" u="none" strike="noStrike">
                          <a:latin typeface="+mn-ea"/>
                          <a:ea typeface="+mn-ea"/>
                        </a:rPr>
                        <a:t>硕士生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400" b="0" i="0" u="none" strike="noStrike" dirty="0">
                          <a:latin typeface="+mn-ea"/>
                          <a:ea typeface="+mn-ea"/>
                        </a:rPr>
                        <a:t>后勤与基建处填报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zh-CN" sz="1400" b="0" i="0" u="none" strike="noStrike" dirty="0">
                          <a:latin typeface="+mn-ea"/>
                          <a:ea typeface="+mn-ea"/>
                        </a:rPr>
                        <a:t>21030204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400" b="0" i="0" u="none" strike="noStrike">
                          <a:latin typeface="+mn-ea"/>
                          <a:ea typeface="+mn-ea"/>
                        </a:rPr>
                        <a:t>博士生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400" b="0" i="0" u="none" strike="noStrike" dirty="0">
                          <a:latin typeface="+mn-ea"/>
                          <a:ea typeface="+mn-ea"/>
                        </a:rPr>
                        <a:t>后勤与基建处填报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zh-CN" sz="1400" b="0" i="0" u="none" strike="noStrike">
                          <a:latin typeface="+mn-ea"/>
                          <a:ea typeface="+mn-ea"/>
                        </a:rPr>
                        <a:t>21030205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400" b="0" i="0" u="none" strike="noStrike">
                          <a:latin typeface="+mn-ea"/>
                          <a:ea typeface="+mn-ea"/>
                        </a:rPr>
                        <a:t>留学生宿费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400" b="0" i="0" u="none" strike="noStrike">
                          <a:latin typeface="+mn-ea"/>
                          <a:ea typeface="+mn-ea"/>
                        </a:rPr>
                        <a:t>国际学院填报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zh-CN" sz="1400" b="0" i="0" u="none" strike="noStrike">
                          <a:latin typeface="+mn-ea"/>
                          <a:ea typeface="+mn-ea"/>
                        </a:rPr>
                        <a:t>2103020501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400" b="0" i="0" u="none" strike="noStrike">
                          <a:latin typeface="+mn-ea"/>
                          <a:ea typeface="+mn-ea"/>
                        </a:rPr>
                        <a:t>  </a:t>
                      </a:r>
                      <a:r>
                        <a:rPr lang="en-US" altLang="zh-CN" sz="1400" b="0" i="0" u="none" strike="noStrike">
                          <a:latin typeface="+mn-ea"/>
                          <a:ea typeface="+mn-ea"/>
                        </a:rPr>
                        <a:t>6</a:t>
                      </a:r>
                      <a:r>
                        <a:rPr lang="zh-CN" altLang="en-US" sz="1400" b="0" i="0" u="none" strike="noStrike">
                          <a:latin typeface="+mn-ea"/>
                          <a:ea typeface="+mn-ea"/>
                        </a:rPr>
                        <a:t>号楼汇宾（留学生）公寓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400" b="0" i="0" u="none" strike="noStrike">
                          <a:latin typeface="+mn-ea"/>
                          <a:ea typeface="+mn-ea"/>
                        </a:rPr>
                        <a:t>国际学院填报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zh-CN" sz="1400" b="0" i="0" u="none" strike="noStrike">
                          <a:latin typeface="+mn-ea"/>
                          <a:ea typeface="+mn-ea"/>
                        </a:rPr>
                        <a:t>2103020502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400" b="0" i="0" u="none" strike="noStrike">
                          <a:latin typeface="+mn-ea"/>
                          <a:ea typeface="+mn-ea"/>
                        </a:rPr>
                        <a:t>  </a:t>
                      </a:r>
                      <a:r>
                        <a:rPr lang="en-US" altLang="zh-CN" sz="1400" b="0" i="0" u="none" strike="noStrike">
                          <a:latin typeface="+mn-ea"/>
                          <a:ea typeface="+mn-ea"/>
                        </a:rPr>
                        <a:t>0</a:t>
                      </a:r>
                      <a:r>
                        <a:rPr lang="zh-CN" altLang="en-US" sz="1400" b="0" i="0" u="none" strike="noStrike">
                          <a:latin typeface="+mn-ea"/>
                          <a:ea typeface="+mn-ea"/>
                        </a:rPr>
                        <a:t>号楼汇德公寓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400" b="0" i="0" u="none" strike="noStrike">
                          <a:latin typeface="+mn-ea"/>
                          <a:ea typeface="+mn-ea"/>
                        </a:rPr>
                        <a:t>国际学院填报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zh-CN" sz="1400" b="0" i="0" u="none" strike="noStrike">
                          <a:latin typeface="+mn-ea"/>
                          <a:ea typeface="+mn-ea"/>
                        </a:rPr>
                        <a:t>2103020503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400" b="0" i="0" u="none" strike="noStrike">
                          <a:latin typeface="+mn-ea"/>
                          <a:ea typeface="+mn-ea"/>
                        </a:rPr>
                        <a:t>  </a:t>
                      </a:r>
                      <a:r>
                        <a:rPr lang="en-US" altLang="zh-CN" sz="1400" b="0" i="0" u="none" strike="noStrike">
                          <a:latin typeface="+mn-ea"/>
                          <a:ea typeface="+mn-ea"/>
                        </a:rPr>
                        <a:t>5</a:t>
                      </a:r>
                      <a:r>
                        <a:rPr lang="zh-CN" altLang="en-US" sz="1400" b="0" i="0" u="none" strike="noStrike">
                          <a:latin typeface="+mn-ea"/>
                          <a:ea typeface="+mn-ea"/>
                        </a:rPr>
                        <a:t>号楼汇才公寓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400" b="0" i="0" u="none" strike="noStrike">
                          <a:latin typeface="+mn-ea"/>
                          <a:ea typeface="+mn-ea"/>
                        </a:rPr>
                        <a:t>国际学院填报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zh-CN" sz="1400" b="0" i="0" u="none" strike="noStrike">
                          <a:latin typeface="+mn-ea"/>
                          <a:ea typeface="+mn-ea"/>
                        </a:rPr>
                        <a:t>2103020504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400" b="0" i="0" u="none" strike="noStrike">
                          <a:latin typeface="+mn-ea"/>
                          <a:ea typeface="+mn-ea"/>
                        </a:rPr>
                        <a:t>  虹远楼留学生住宿费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400" b="0" i="0" u="none" strike="noStrike">
                          <a:latin typeface="+mn-ea"/>
                          <a:ea typeface="+mn-ea"/>
                        </a:rPr>
                        <a:t>国际学院填报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zh-CN" sz="1400" b="0" i="0" u="none" strike="noStrike">
                          <a:latin typeface="+mn-ea"/>
                          <a:ea typeface="+mn-ea"/>
                        </a:rPr>
                        <a:t>21030206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400" b="0" i="0" u="none" strike="noStrike">
                          <a:latin typeface="+mn-ea"/>
                          <a:ea typeface="+mn-ea"/>
                        </a:rPr>
                        <a:t>继续教育生宿费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400" b="0" i="0" u="none" strike="noStrike" dirty="0">
                          <a:latin typeface="+mn-ea"/>
                          <a:ea typeface="+mn-ea"/>
                        </a:rPr>
                        <a:t>后勤与基建处填报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zh-CN" sz="1400" b="0" i="0" u="none" strike="noStrike">
                          <a:latin typeface="+mn-ea"/>
                          <a:ea typeface="+mn-ea"/>
                        </a:rPr>
                        <a:t>2103020606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400" b="0" i="0" u="none" strike="noStrike">
                          <a:latin typeface="+mn-ea"/>
                          <a:ea typeface="+mn-ea"/>
                        </a:rPr>
                        <a:t>  宏远楼、高远楼宿费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1400" b="0" i="0" u="none" strike="noStrike" dirty="0">
                          <a:latin typeface="+mn-ea"/>
                          <a:ea typeface="+mn-ea"/>
                        </a:rPr>
                        <a:t>后勤与基建处、继教与远程学院填报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zh-CN" sz="1400" b="0" i="0" u="none" strike="noStrike">
                          <a:latin typeface="+mn-ea"/>
                          <a:ea typeface="+mn-ea"/>
                        </a:rPr>
                        <a:t>21030207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400" b="0" i="0" u="none" strike="noStrike">
                          <a:latin typeface="+mn-ea"/>
                          <a:ea typeface="+mn-ea"/>
                        </a:rPr>
                        <a:t>进修生宿费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400" b="0" i="0" u="none" strike="noStrike" dirty="0">
                          <a:latin typeface="+mn-ea"/>
                          <a:ea typeface="+mn-ea"/>
                        </a:rPr>
                        <a:t>后勤与基建处填报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3" name="灯片编号占位符 2">
            <a:extLst>
              <a:ext uri="{FF2B5EF4-FFF2-40B4-BE49-F238E27FC236}">
                <a16:creationId xmlns:a16="http://schemas.microsoft.com/office/drawing/2014/main" id="{F62CBE20-ACCD-43FA-9C17-C5F6482D0F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16</a:t>
            </a:fld>
            <a:endParaRPr lang="zh-CN" altLang="en-US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>
            <a:normAutofit/>
          </a:bodyPr>
          <a:lstStyle/>
          <a:p>
            <a:pPr lvl="0"/>
            <a:r>
              <a:rPr lang="zh-CN" altLang="en-US" dirty="0"/>
              <a:t>三、收入项目申报</a:t>
            </a:r>
          </a:p>
        </p:txBody>
      </p:sp>
      <p:graphicFrame>
        <p:nvGraphicFramePr>
          <p:cNvPr id="5" name="内容占位符 3"/>
          <p:cNvGraphicFramePr>
            <a:graphicFrameLocks noGrp="1"/>
          </p:cNvGraphicFramePr>
          <p:nvPr>
            <p:ph idx="1"/>
          </p:nvPr>
        </p:nvGraphicFramePr>
        <p:xfrm>
          <a:off x="457200" y="1600200"/>
          <a:ext cx="8229600" cy="30975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43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zh-CN" sz="1400" b="1" i="0" u="none" strike="noStrike" dirty="0">
                          <a:latin typeface="仿宋_GB2312"/>
                        </a:rPr>
                        <a:t>210303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400" b="1" i="0" u="none" strike="noStrike">
                          <a:latin typeface="仿宋_GB2312"/>
                        </a:rPr>
                        <a:t>委托培养费（</a:t>
                      </a:r>
                      <a:r>
                        <a:rPr lang="en-US" altLang="zh-CN" sz="1400" b="1" i="0" u="none" strike="noStrike">
                          <a:latin typeface="仿宋_GB2312"/>
                        </a:rPr>
                        <a:t>EMBA,EJM,JM</a:t>
                      </a:r>
                      <a:r>
                        <a:rPr lang="zh-CN" altLang="en-US" sz="1400" b="1" i="0" u="none" strike="noStrike">
                          <a:latin typeface="仿宋_GB2312"/>
                        </a:rPr>
                        <a:t>等非全日制硕士</a:t>
                      </a:r>
                      <a:r>
                        <a:rPr lang="en-US" altLang="zh-CN" sz="1400" b="1" i="0" u="none" strike="noStrike">
                          <a:latin typeface="仿宋_GB2312"/>
                        </a:rPr>
                        <a:t>)</a:t>
                      </a:r>
                      <a:endParaRPr lang="zh-CN" altLang="en-US" sz="1400" b="1" i="0" u="none" strike="noStrike">
                        <a:latin typeface="仿宋_GB2312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400" b="0" i="0" u="none" strike="noStrike">
                          <a:latin typeface="仿宋_GB2312"/>
                        </a:rPr>
                        <a:t>研究生院、商学院、法学院等填报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zh-CN" sz="1400" b="1" i="0" u="none" strike="noStrike">
                          <a:latin typeface="仿宋_GB2312"/>
                        </a:rPr>
                        <a:t>210304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400" b="1" i="0" u="none" strike="noStrike">
                          <a:latin typeface="仿宋_GB2312"/>
                        </a:rPr>
                        <a:t>函授、夜大学费及短训班培训费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400" b="0" i="0" u="none" strike="noStrike" dirty="0">
                          <a:latin typeface="仿宋_GB2312"/>
                        </a:rPr>
                        <a:t>系统里一般有相应项目，可增加新的创收项目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zh-CN" sz="1400" b="0" i="0" u="none" strike="noStrike">
                          <a:latin typeface="仿宋_GB2312"/>
                        </a:rPr>
                        <a:t>21030401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400" b="0" i="0" u="none" strike="noStrike">
                          <a:latin typeface="仿宋_GB2312"/>
                        </a:rPr>
                        <a:t>院系短训班生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400" b="0" i="0" u="none" strike="noStrike">
                          <a:latin typeface="仿宋_GB2312"/>
                        </a:rPr>
                        <a:t>办班学院、部门填报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zh-CN" sz="1400" b="0" i="0" u="none" strike="noStrike">
                          <a:latin typeface="仿宋_GB2312"/>
                        </a:rPr>
                        <a:t>21030402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400" b="0" i="0" u="none" strike="noStrike">
                          <a:latin typeface="仿宋_GB2312"/>
                        </a:rPr>
                        <a:t>自费留学生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400" b="0" i="0" u="none" strike="noStrike" dirty="0">
                          <a:latin typeface="仿宋_GB2312"/>
                        </a:rPr>
                        <a:t>国际学院填报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zh-CN" sz="1400" b="0" i="0" u="none" strike="noStrike">
                          <a:latin typeface="仿宋_GB2312"/>
                        </a:rPr>
                        <a:t>21030403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400" b="0" i="0" u="none" strike="noStrike">
                          <a:latin typeface="仿宋_GB2312"/>
                        </a:rPr>
                        <a:t>中外国际班生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400" b="0" i="0" u="none" strike="noStrike">
                          <a:latin typeface="仿宋_GB2312"/>
                        </a:rPr>
                        <a:t>相关学院、部门填报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zh-CN" sz="1400" b="0" i="0" u="none" strike="noStrike">
                          <a:latin typeface="仿宋_GB2312"/>
                        </a:rPr>
                        <a:t>21030404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400" b="0" i="0" u="none" strike="noStrike">
                          <a:latin typeface="仿宋_GB2312"/>
                        </a:rPr>
                        <a:t>继续教育培训生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400" b="0" i="0" u="none" strike="noStrike" dirty="0">
                          <a:latin typeface="+mn-ea"/>
                          <a:ea typeface="+mn-ea"/>
                        </a:rPr>
                        <a:t>继教与远程学院填报</a:t>
                      </a:r>
                      <a:endParaRPr lang="zh-CN" altLang="en-US" sz="1400" b="0" i="0" u="none" strike="noStrike" dirty="0">
                        <a:latin typeface="仿宋_GB2312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zh-CN" sz="1400" b="0" i="0" u="none" strike="noStrike">
                          <a:latin typeface="仿宋_GB2312"/>
                        </a:rPr>
                        <a:t>21030405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400" b="0" i="0" u="none" strike="noStrike">
                          <a:latin typeface="仿宋_GB2312"/>
                        </a:rPr>
                        <a:t>校际交流培训费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400" b="0" i="0" u="none" strike="noStrike" dirty="0">
                          <a:latin typeface="仿宋_GB2312"/>
                        </a:rPr>
                        <a:t>国际处等填报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3" name="灯片编号占位符 2">
            <a:extLst>
              <a:ext uri="{FF2B5EF4-FFF2-40B4-BE49-F238E27FC236}">
                <a16:creationId xmlns:a16="http://schemas.microsoft.com/office/drawing/2014/main" id="{2456A252-34D3-451B-8EF2-61E6B54BE2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17</a:t>
            </a:fld>
            <a:endParaRPr lang="zh-CN" altLang="en-US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>
            <a:normAutofit/>
          </a:bodyPr>
          <a:lstStyle/>
          <a:p>
            <a:pPr lvl="0"/>
            <a:r>
              <a:rPr lang="zh-CN" altLang="en-US" dirty="0"/>
              <a:t>三、收入项目申报</a:t>
            </a:r>
          </a:p>
        </p:txBody>
      </p:sp>
      <p:graphicFrame>
        <p:nvGraphicFramePr>
          <p:cNvPr id="5" name="内容占位符 3"/>
          <p:cNvGraphicFramePr>
            <a:graphicFrameLocks noGrp="1"/>
          </p:cNvGraphicFramePr>
          <p:nvPr>
            <p:ph idx="1"/>
          </p:nvPr>
        </p:nvGraphicFramePr>
        <p:xfrm>
          <a:off x="457200" y="1600200"/>
          <a:ext cx="8229600" cy="340296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43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zh-CN" sz="1400" b="1" i="0" u="none" strike="noStrike" dirty="0">
                          <a:latin typeface="仿宋_GB2312"/>
                        </a:rPr>
                        <a:t>4401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400" b="1" i="0" u="none" strike="noStrike">
                          <a:latin typeface="仿宋_GB2312"/>
                        </a:rPr>
                        <a:t>经营收入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400" b="0" i="0" u="none" strike="noStrike" dirty="0">
                          <a:latin typeface="仿宋_GB2312"/>
                        </a:rPr>
                        <a:t>各相关学院、部、处填报（系统里一般有项目）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zh-CN" sz="1400" b="0" i="0" u="none" strike="noStrike">
                          <a:latin typeface="仿宋_GB2312"/>
                        </a:rPr>
                        <a:t>44010101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400" b="0" i="0" u="none" strike="noStrike">
                          <a:latin typeface="仿宋_GB2312"/>
                        </a:rPr>
                        <a:t>  咨询、开发、服务收入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400" b="0" i="0" u="none" strike="noStrike">
                          <a:latin typeface="仿宋_GB2312"/>
                        </a:rPr>
                        <a:t>档案馆、体育部等部门填报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zh-CN" sz="1400" b="0" i="0" u="none" strike="noStrike">
                          <a:latin typeface="仿宋_GB2312"/>
                        </a:rPr>
                        <a:t>44010104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400" b="0" i="0" u="none" strike="noStrike">
                          <a:latin typeface="仿宋_GB2312"/>
                        </a:rPr>
                        <a:t>  复印、打字、资料收入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400" b="0" i="0" u="none" strike="noStrike" dirty="0">
                          <a:latin typeface="+mn-ea"/>
                          <a:ea typeface="+mn-ea"/>
                        </a:rPr>
                        <a:t>后勤与基建处</a:t>
                      </a:r>
                      <a:r>
                        <a:rPr lang="zh-CN" altLang="en-US" sz="1400" b="0" i="0" u="none" strike="noStrike" dirty="0">
                          <a:latin typeface="仿宋_GB2312"/>
                        </a:rPr>
                        <a:t>、学刊部等部门填报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zh-CN" sz="1400" b="0" i="0" u="none" strike="noStrike">
                          <a:latin typeface="仿宋_GB2312"/>
                        </a:rPr>
                        <a:t>44010105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400" b="0" i="0" u="none" strike="noStrike">
                          <a:latin typeface="仿宋_GB2312"/>
                        </a:rPr>
                        <a:t>  会务收入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400" b="0" i="0" u="none" strike="noStrike">
                          <a:latin typeface="仿宋_GB2312"/>
                        </a:rPr>
                        <a:t>　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zh-CN" sz="1400" b="0" i="0" u="none" strike="noStrike">
                          <a:latin typeface="仿宋_GB2312"/>
                        </a:rPr>
                        <a:t>44010106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400" b="1" i="0" u="none" strike="noStrike" dirty="0">
                          <a:latin typeface="仿宋_GB2312"/>
                        </a:rPr>
                        <a:t>  房屋租金收入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400" b="1" i="0" u="none" strike="noStrike" dirty="0">
                          <a:latin typeface="仿宋_GB2312"/>
                        </a:rPr>
                        <a:t>资产管理处填报，需要加项目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zh-CN" sz="1400" b="0" i="0" u="none" strike="noStrike">
                          <a:latin typeface="仿宋_GB2312"/>
                        </a:rPr>
                        <a:t>44010199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400" b="0" i="0" u="none" strike="noStrike">
                          <a:latin typeface="仿宋_GB2312"/>
                        </a:rPr>
                        <a:t>  其他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400" b="0" i="0" u="none" strike="noStrike">
                          <a:latin typeface="仿宋_GB2312"/>
                        </a:rPr>
                        <a:t>场租费等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zh-CN" sz="1400" b="1" i="0" u="none" strike="noStrike">
                          <a:latin typeface="仿宋_GB2312"/>
                        </a:rPr>
                        <a:t>4501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400" b="1" i="0" u="none" strike="noStrike">
                          <a:latin typeface="仿宋_GB2312"/>
                        </a:rPr>
                        <a:t>其他收入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400" b="1" i="0" u="none" strike="noStrike">
                          <a:latin typeface="仿宋_GB2312"/>
                        </a:rPr>
                        <a:t>　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zh-CN" sz="1400" b="0" i="0" u="none" strike="noStrike">
                          <a:latin typeface="仿宋_GB2312"/>
                        </a:rPr>
                        <a:t>450101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400" b="1" i="0" u="none" strike="noStrike">
                          <a:latin typeface="仿宋_GB2312"/>
                        </a:rPr>
                        <a:t>  投资收益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400" b="1" i="0" u="none" strike="noStrike" dirty="0">
                          <a:latin typeface="仿宋_GB2312"/>
                        </a:rPr>
                        <a:t>资产管理处填报，需要加项目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zh-CN" sz="1400" b="0" i="0" u="none" strike="noStrike">
                          <a:latin typeface="仿宋_GB2312"/>
                        </a:rPr>
                        <a:t>450102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400" b="0" i="0" u="none" strike="noStrike">
                          <a:latin typeface="仿宋_GB2312"/>
                        </a:rPr>
                        <a:t>  捐赠收入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400" b="0" i="0" u="none" strike="noStrike" dirty="0">
                          <a:latin typeface="仿宋_GB2312"/>
                        </a:rPr>
                        <a:t>相关部门填报，需要加项目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3" name="灯片编号占位符 2">
            <a:extLst>
              <a:ext uri="{FF2B5EF4-FFF2-40B4-BE49-F238E27FC236}">
                <a16:creationId xmlns:a16="http://schemas.microsoft.com/office/drawing/2014/main" id="{CFB4861A-6EB2-4159-8770-6C8A68FD1A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18</a:t>
            </a:fld>
            <a:endParaRPr lang="zh-CN" altLang="en-US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zh-CN" altLang="en-US" dirty="0"/>
              <a:t>收入项目填报注意事项</a:t>
            </a:r>
          </a:p>
        </p:txBody>
      </p:sp>
      <p:sp>
        <p:nvSpPr>
          <p:cNvPr id="5" name="内容占位符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</p:spPr>
        <p:txBody>
          <a:bodyPr>
            <a:normAutofit fontScale="85000" lnSpcReduction="10000"/>
          </a:bodyPr>
          <a:lstStyle/>
          <a:p>
            <a:pPr>
              <a:lnSpc>
                <a:spcPct val="140000"/>
              </a:lnSpc>
            </a:pPr>
            <a:r>
              <a:rPr lang="en-US" altLang="zh-CN" dirty="0">
                <a:latin typeface="黑体" pitchFamily="2" charset="-122"/>
                <a:ea typeface="黑体" pitchFamily="2" charset="-122"/>
              </a:rPr>
              <a:t>1.</a:t>
            </a:r>
            <a:r>
              <a:rPr lang="zh-CN" altLang="en-US" dirty="0">
                <a:latin typeface="黑体" pitchFamily="2" charset="-122"/>
                <a:ea typeface="黑体" pitchFamily="2" charset="-122"/>
              </a:rPr>
              <a:t>各类办班创收和经营收入基本已有项目，可在具体项目下填报</a:t>
            </a:r>
            <a:r>
              <a:rPr lang="zh-CN" altLang="en-US" dirty="0">
                <a:solidFill>
                  <a:srgbClr val="FF0000"/>
                </a:solidFill>
                <a:latin typeface="黑体" pitchFamily="2" charset="-122"/>
                <a:ea typeface="黑体" pitchFamily="2" charset="-122"/>
              </a:rPr>
              <a:t>。新增的创收项目可在系统里自行添加自定项目名称进行填报。</a:t>
            </a:r>
            <a:endParaRPr lang="en-US" altLang="zh-CN" dirty="0">
              <a:solidFill>
                <a:srgbClr val="FF0000"/>
              </a:solidFill>
              <a:latin typeface="黑体" pitchFamily="2" charset="-122"/>
              <a:ea typeface="黑体" pitchFamily="2" charset="-122"/>
            </a:endParaRPr>
          </a:p>
          <a:p>
            <a:pPr>
              <a:lnSpc>
                <a:spcPct val="140000"/>
              </a:lnSpc>
            </a:pPr>
            <a:r>
              <a:rPr lang="en-US" altLang="zh-CN" dirty="0">
                <a:latin typeface="黑体" pitchFamily="2" charset="-122"/>
                <a:ea typeface="黑体" pitchFamily="2" charset="-122"/>
              </a:rPr>
              <a:t>2.</a:t>
            </a:r>
            <a:r>
              <a:rPr lang="zh-CN" altLang="en-US" dirty="0">
                <a:latin typeface="黑体" pitchFamily="2" charset="-122"/>
                <a:ea typeface="黑体" pitchFamily="2" charset="-122"/>
              </a:rPr>
              <a:t>有些全日制在校生学费、各类住宿费、投资收益等在系统里没有项目，</a:t>
            </a:r>
            <a:r>
              <a:rPr lang="zh-CN" altLang="en-US" dirty="0">
                <a:solidFill>
                  <a:srgbClr val="FF0000"/>
                </a:solidFill>
                <a:latin typeface="黑体" pitchFamily="2" charset="-122"/>
                <a:ea typeface="黑体" pitchFamily="2" charset="-122"/>
              </a:rPr>
              <a:t>由归口部门自行添加填报。</a:t>
            </a:r>
            <a:endParaRPr lang="en-US" altLang="zh-CN" dirty="0">
              <a:solidFill>
                <a:srgbClr val="FF0000"/>
              </a:solidFill>
              <a:latin typeface="黑体" pitchFamily="2" charset="-122"/>
              <a:ea typeface="黑体" pitchFamily="2" charset="-122"/>
            </a:endParaRPr>
          </a:p>
          <a:p>
            <a:pPr>
              <a:lnSpc>
                <a:spcPct val="140000"/>
              </a:lnSpc>
            </a:pPr>
            <a:r>
              <a:rPr lang="en-US" altLang="zh-CN" dirty="0">
                <a:solidFill>
                  <a:srgbClr val="FF0000"/>
                </a:solidFill>
                <a:latin typeface="黑体" pitchFamily="2" charset="-122"/>
                <a:ea typeface="黑体" pitchFamily="2" charset="-122"/>
              </a:rPr>
              <a:t>3.</a:t>
            </a:r>
            <a:r>
              <a:rPr lang="zh-CN" altLang="en-US" dirty="0">
                <a:solidFill>
                  <a:srgbClr val="FF0000"/>
                </a:solidFill>
                <a:latin typeface="黑体" pitchFamily="2" charset="-122"/>
                <a:ea typeface="黑体" pitchFamily="2" charset="-122"/>
              </a:rPr>
              <a:t>各分项创收收入不能合并填报。</a:t>
            </a:r>
            <a:endParaRPr lang="en-US" altLang="zh-CN" dirty="0">
              <a:solidFill>
                <a:srgbClr val="FF0000"/>
              </a:solidFill>
              <a:latin typeface="黑体" pitchFamily="2" charset="-122"/>
              <a:ea typeface="黑体" pitchFamily="2" charset="-122"/>
            </a:endParaRPr>
          </a:p>
          <a:p>
            <a:pPr>
              <a:lnSpc>
                <a:spcPct val="140000"/>
              </a:lnSpc>
            </a:pPr>
            <a:r>
              <a:rPr lang="en-US" altLang="zh-CN" dirty="0">
                <a:latin typeface="黑体" pitchFamily="2" charset="-122"/>
                <a:ea typeface="黑体" pitchFamily="2" charset="-122"/>
              </a:rPr>
              <a:t>4.</a:t>
            </a:r>
            <a:r>
              <a:rPr lang="zh-CN" altLang="en-US" dirty="0">
                <a:latin typeface="黑体" pitchFamily="2" charset="-122"/>
                <a:ea typeface="黑体" pitchFamily="2" charset="-122"/>
              </a:rPr>
              <a:t>所有金额填报单位为“元”。</a:t>
            </a:r>
            <a:endParaRPr lang="en-US" altLang="zh-CN" dirty="0">
              <a:latin typeface="黑体" pitchFamily="2" charset="-122"/>
              <a:ea typeface="黑体" pitchFamily="2" charset="-122"/>
            </a:endParaRPr>
          </a:p>
          <a:p>
            <a:endParaRPr lang="zh-CN" altLang="en-US" dirty="0"/>
          </a:p>
        </p:txBody>
      </p:sp>
      <p:sp>
        <p:nvSpPr>
          <p:cNvPr id="3" name="灯片编号占位符 2">
            <a:extLst>
              <a:ext uri="{FF2B5EF4-FFF2-40B4-BE49-F238E27FC236}">
                <a16:creationId xmlns:a16="http://schemas.microsoft.com/office/drawing/2014/main" id="{9BD4BF32-3FB4-47CC-A1FC-4C789B1DFB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19</a:t>
            </a:fld>
            <a:endParaRPr lang="zh-CN" altLang="en-US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zh-CN" altLang="en-US" dirty="0"/>
              <a:t>四、财务信息网账务查询授权方法</a:t>
            </a:r>
          </a:p>
        </p:txBody>
      </p:sp>
      <p:pic>
        <p:nvPicPr>
          <p:cNvPr id="4" name="内容占位符 3" descr="查询授权设置1.pn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02535" y="1600200"/>
            <a:ext cx="8138930" cy="4525963"/>
          </a:xfrm>
        </p:spPr>
      </p:pic>
      <p:sp>
        <p:nvSpPr>
          <p:cNvPr id="5" name="左箭头 4"/>
          <p:cNvSpPr/>
          <p:nvPr/>
        </p:nvSpPr>
        <p:spPr>
          <a:xfrm>
            <a:off x="1714480" y="4500570"/>
            <a:ext cx="5643602" cy="770384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dirty="0"/>
              <a:t>项目负责人点击“项目查询授权设置”</a:t>
            </a:r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1E3CAFA5-D217-49C6-BA8C-787EF6603D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20</a:t>
            </a:fld>
            <a:endParaRPr lang="zh-CN" altLang="en-US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zh-CN" altLang="en-US" dirty="0"/>
              <a:t>四、财务信息网账务查询授权方法</a:t>
            </a:r>
          </a:p>
        </p:txBody>
      </p:sp>
      <p:pic>
        <p:nvPicPr>
          <p:cNvPr id="4" name="内容占位符 3" descr="查询权限设置2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57200" y="1994967"/>
            <a:ext cx="8229600" cy="3736428"/>
          </a:xfrm>
        </p:spPr>
      </p:pic>
      <p:sp>
        <p:nvSpPr>
          <p:cNvPr id="7" name="直角双向箭头 6"/>
          <p:cNvSpPr/>
          <p:nvPr/>
        </p:nvSpPr>
        <p:spPr>
          <a:xfrm>
            <a:off x="4643438" y="4286256"/>
            <a:ext cx="1214446" cy="1357322"/>
          </a:xfrm>
          <a:prstGeom prst="leftUpArrow">
            <a:avLst>
              <a:gd name="adj1" fmla="val 28627"/>
              <a:gd name="adj2" fmla="val 25000"/>
              <a:gd name="adj3" fmla="val 2500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200" dirty="0"/>
          </a:p>
        </p:txBody>
      </p:sp>
      <p:sp>
        <p:nvSpPr>
          <p:cNvPr id="5" name="椭圆形标注 4"/>
          <p:cNvSpPr/>
          <p:nvPr/>
        </p:nvSpPr>
        <p:spPr>
          <a:xfrm>
            <a:off x="5286380" y="2714620"/>
            <a:ext cx="2143140" cy="1041276"/>
          </a:xfrm>
          <a:prstGeom prst="wedgeEllipseCallo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400" dirty="0"/>
              <a:t>点击“增加行”选择授权的“部门名称”和“项目名称”。</a:t>
            </a:r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75648F51-39C1-484E-8934-48004B6D2F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21</a:t>
            </a:fld>
            <a:endParaRPr lang="zh-CN" altLang="en-US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内容占位符 3" descr="查询权限设置3.jpg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571472" y="1357298"/>
            <a:ext cx="8079907" cy="4525963"/>
          </a:xfrm>
        </p:spPr>
      </p:pic>
      <p:sp>
        <p:nvSpPr>
          <p:cNvPr id="5" name="下箭头 4"/>
          <p:cNvSpPr/>
          <p:nvPr/>
        </p:nvSpPr>
        <p:spPr>
          <a:xfrm>
            <a:off x="6929454" y="1857364"/>
            <a:ext cx="857256" cy="197854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200" dirty="0"/>
              <a:t>点“保存负责人”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00100" y="500042"/>
            <a:ext cx="7572428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800" dirty="0"/>
              <a:t>四、财务信息网账务查询授权方法</a:t>
            </a:r>
          </a:p>
        </p:txBody>
      </p:sp>
      <p:sp>
        <p:nvSpPr>
          <p:cNvPr id="7" name="上箭头 6"/>
          <p:cNvSpPr/>
          <p:nvPr/>
        </p:nvSpPr>
        <p:spPr>
          <a:xfrm>
            <a:off x="4786314" y="4929198"/>
            <a:ext cx="1214446" cy="1714512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500" dirty="0"/>
              <a:t>显示授权查询结果</a:t>
            </a:r>
          </a:p>
        </p:txBody>
      </p:sp>
      <p:sp>
        <p:nvSpPr>
          <p:cNvPr id="3" name="灯片编号占位符 2">
            <a:extLst>
              <a:ext uri="{FF2B5EF4-FFF2-40B4-BE49-F238E27FC236}">
                <a16:creationId xmlns:a16="http://schemas.microsoft.com/office/drawing/2014/main" id="{F9A557DA-303E-479D-88E5-E373D45F16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22</a:t>
            </a:fld>
            <a:endParaRPr lang="zh-CN" altLang="en-US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内容占位符 4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zh-CN" altLang="en-US" dirty="0"/>
              <a:t>系统填报截止日期为</a:t>
            </a:r>
            <a:r>
              <a:rPr lang="en-US" altLang="zh-CN" dirty="0"/>
              <a:t>2018</a:t>
            </a:r>
            <a:r>
              <a:rPr lang="zh-CN" altLang="en-US" dirty="0"/>
              <a:t>年</a:t>
            </a:r>
            <a:r>
              <a:rPr lang="en-US" altLang="zh-CN" dirty="0"/>
              <a:t>12</a:t>
            </a:r>
            <a:r>
              <a:rPr lang="zh-CN" altLang="en-US" dirty="0"/>
              <a:t>月</a:t>
            </a:r>
            <a:r>
              <a:rPr lang="en-US" altLang="zh-CN"/>
              <a:t>1</a:t>
            </a:r>
            <a:r>
              <a:rPr lang="en-US" altLang="zh-CN" dirty="0"/>
              <a:t>3</a:t>
            </a:r>
            <a:r>
              <a:rPr lang="zh-CN" altLang="en-US"/>
              <a:t>日</a:t>
            </a:r>
            <a:r>
              <a:rPr lang="zh-CN" altLang="en-US" dirty="0"/>
              <a:t>。</a:t>
            </a:r>
            <a:endParaRPr lang="en-US" altLang="zh-CN" dirty="0"/>
          </a:p>
          <a:p>
            <a:r>
              <a:rPr lang="zh-CN" altLang="en-US" dirty="0"/>
              <a:t>我们建立讨论</a:t>
            </a:r>
            <a:r>
              <a:rPr lang="en-US" altLang="zh-CN" dirty="0"/>
              <a:t>QQ</a:t>
            </a:r>
            <a:r>
              <a:rPr lang="zh-CN" altLang="en-US" dirty="0"/>
              <a:t>群，群号：</a:t>
            </a:r>
            <a:r>
              <a:rPr lang="en-US" altLang="zh-CN" dirty="0"/>
              <a:t>172017439</a:t>
            </a:r>
            <a:r>
              <a:rPr lang="zh-CN" altLang="en-US" dirty="0"/>
              <a:t>，群名称：</a:t>
            </a:r>
            <a:r>
              <a:rPr lang="en-US" altLang="zh-CN" dirty="0"/>
              <a:t>UIBE</a:t>
            </a:r>
            <a:r>
              <a:rPr lang="zh-CN" altLang="en-US" dirty="0"/>
              <a:t>部门预算，欢迎大家加入。</a:t>
            </a:r>
            <a:endParaRPr lang="en-US" altLang="zh-CN" dirty="0"/>
          </a:p>
          <a:p>
            <a:pPr>
              <a:buNone/>
            </a:pPr>
            <a:endParaRPr lang="en-US" altLang="zh-CN" dirty="0"/>
          </a:p>
          <a:p>
            <a:pPr>
              <a:buNone/>
            </a:pPr>
            <a:endParaRPr lang="en-US" altLang="zh-CN" dirty="0"/>
          </a:p>
          <a:p>
            <a:pPr algn="r">
              <a:buNone/>
            </a:pPr>
            <a:r>
              <a:rPr lang="en-US" altLang="zh-CN" dirty="0"/>
              <a:t>         </a:t>
            </a:r>
          </a:p>
          <a:p>
            <a:pPr algn="r">
              <a:buNone/>
            </a:pPr>
            <a:endParaRPr lang="en-US" altLang="zh-CN" dirty="0"/>
          </a:p>
          <a:p>
            <a:pPr algn="r">
              <a:buNone/>
            </a:pPr>
            <a:r>
              <a:rPr lang="en-US" altLang="zh-CN" dirty="0"/>
              <a:t>  --</a:t>
            </a:r>
            <a:r>
              <a:rPr lang="zh-CN" altLang="en-US" dirty="0"/>
              <a:t>财务处</a:t>
            </a:r>
            <a:endParaRPr lang="en-US" altLang="zh-CN" dirty="0"/>
          </a:p>
        </p:txBody>
      </p:sp>
      <p:sp>
        <p:nvSpPr>
          <p:cNvPr id="3" name="矩形 2"/>
          <p:cNvSpPr/>
          <p:nvPr/>
        </p:nvSpPr>
        <p:spPr>
          <a:xfrm>
            <a:off x="2643174" y="3500438"/>
            <a:ext cx="3679213" cy="113877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zh-CN" altLang="en-US" sz="6800" b="1" cap="none" spc="0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华文行楷" pitchFamily="2" charset="-122"/>
                <a:ea typeface="华文行楷" pitchFamily="2" charset="-122"/>
              </a:rPr>
              <a:t>谢谢！！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955AD2EB-E4F8-4B8A-991B-BD38EEF6E4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23</a:t>
            </a:fld>
            <a:endParaRPr lang="zh-CN" alt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1028</TotalTime>
  <Words>1113</Words>
  <Application>Microsoft Office PowerPoint</Application>
  <PresentationFormat>全屏显示(4:3)</PresentationFormat>
  <Paragraphs>209</Paragraphs>
  <Slides>23</Slides>
  <Notes>3</Notes>
  <HiddenSlides>0</HiddenSlides>
  <MMClips>0</MMClips>
  <ScaleCrop>false</ScaleCrop>
  <HeadingPairs>
    <vt:vector size="6" baseType="variant">
      <vt:variant>
        <vt:lpstr>已用的字体</vt:lpstr>
      </vt:variant>
      <vt:variant>
        <vt:i4>5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23</vt:i4>
      </vt:variant>
    </vt:vector>
  </HeadingPairs>
  <TitlesOfParts>
    <vt:vector size="29" baseType="lpstr">
      <vt:lpstr>仿宋_GB2312</vt:lpstr>
      <vt:lpstr>黑体</vt:lpstr>
      <vt:lpstr>华文行楷</vt:lpstr>
      <vt:lpstr>Arial</vt:lpstr>
      <vt:lpstr>Calibri</vt:lpstr>
      <vt:lpstr>Office 主题</vt:lpstr>
      <vt:lpstr>UIBE网上预算申报操作指南</vt:lpstr>
      <vt:lpstr>一、系统登录并初始化</vt:lpstr>
      <vt:lpstr>一、系统登录并初始化</vt:lpstr>
      <vt:lpstr>一、系统登录并初始化</vt:lpstr>
      <vt:lpstr>二、支出项目申报</vt:lpstr>
      <vt:lpstr>二、支出项目申报</vt:lpstr>
      <vt:lpstr>PowerPoint 演示文稿</vt:lpstr>
      <vt:lpstr>二、支出项目申报</vt:lpstr>
      <vt:lpstr>PowerPoint 演示文稿</vt:lpstr>
      <vt:lpstr>PowerPoint 演示文稿</vt:lpstr>
      <vt:lpstr>PowerPoint 演示文稿</vt:lpstr>
      <vt:lpstr>只需打印汇总表</vt:lpstr>
      <vt:lpstr>支出项目填报注意事项</vt:lpstr>
      <vt:lpstr>PowerPoint 演示文稿</vt:lpstr>
      <vt:lpstr>具体填报收入范围：</vt:lpstr>
      <vt:lpstr>三、收入项目申报</vt:lpstr>
      <vt:lpstr>三、收入项目申报</vt:lpstr>
      <vt:lpstr>三、收入项目申报</vt:lpstr>
      <vt:lpstr>收入项目填报注意事项</vt:lpstr>
      <vt:lpstr>四、财务信息网账务查询授权方法</vt:lpstr>
      <vt:lpstr>四、财务信息网账务查询授权方法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对外经济贸易大学网上预算申报系统操作指南</dc:title>
  <dc:creator>admin</dc:creator>
  <cp:lastModifiedBy>时同娜</cp:lastModifiedBy>
  <cp:revision>125</cp:revision>
  <dcterms:created xsi:type="dcterms:W3CDTF">2015-11-11T01:51:58Z</dcterms:created>
  <dcterms:modified xsi:type="dcterms:W3CDTF">2018-11-27T09:02:57Z</dcterms:modified>
</cp:coreProperties>
</file>