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7" r:id="rId3"/>
    <p:sldId id="259" r:id="rId4"/>
    <p:sldId id="260" r:id="rId5"/>
    <p:sldId id="261" r:id="rId6"/>
    <p:sldId id="262" r:id="rId7"/>
    <p:sldId id="296" r:id="rId8"/>
    <p:sldId id="263" r:id="rId9"/>
    <p:sldId id="264" r:id="rId10"/>
    <p:sldId id="265" r:id="rId11"/>
    <p:sldId id="266" r:id="rId12"/>
    <p:sldId id="267" r:id="rId13"/>
    <p:sldId id="275" r:id="rId14"/>
    <p:sldId id="268" r:id="rId15"/>
    <p:sldId id="269" r:id="rId16"/>
    <p:sldId id="288" r:id="rId17"/>
    <p:sldId id="283" r:id="rId18"/>
    <p:sldId id="289" r:id="rId19"/>
    <p:sldId id="295" r:id="rId20"/>
    <p:sldId id="294" r:id="rId21"/>
    <p:sldId id="293" r:id="rId22"/>
    <p:sldId id="291" r:id="rId23"/>
    <p:sldId id="292" r:id="rId24"/>
    <p:sldId id="290" r:id="rId25"/>
    <p:sldId id="287" r:id="rId26"/>
    <p:sldId id="285" r:id="rId27"/>
    <p:sldId id="286" r:id="rId28"/>
    <p:sldId id="272" r:id="rId2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17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1E1664-F00C-4A0E-AB8D-7369E4E0F918}" type="datetimeFigureOut">
              <a:rPr lang="zh-CN" altLang="en-US" smtClean="0"/>
              <a:pPr/>
              <a:t>2017-11-1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F9BF5-8517-4BB1-8D2E-7DDA8ED33A0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1F17DF-CA4E-4632-B2B9-79A17511626B}" type="datetimeFigureOut">
              <a:rPr lang="zh-CN" altLang="en-US" smtClean="0"/>
              <a:pPr/>
              <a:t>2017-11-1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B08B5B-D8CD-494F-83D3-3DEB658348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B5B-D8CD-494F-83D3-3DEB65834808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B5B-D8CD-494F-83D3-3DEB65834808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B5B-D8CD-494F-83D3-3DEB65834808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B5B8-9291-4055-AE3F-A4237340BDEB}" type="datetime1">
              <a:rPr lang="zh-CN" altLang="en-US" smtClean="0"/>
              <a:pPr/>
              <a:t>2017-11-1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7E1ED-65F5-4910-8079-47742630BD41}" type="datetime1">
              <a:rPr lang="zh-CN" altLang="en-US" smtClean="0"/>
              <a:pPr/>
              <a:t>2017-11-1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42014-A9FC-49F2-9C63-41D873BEF3F0}" type="datetime1">
              <a:rPr lang="zh-CN" altLang="en-US" smtClean="0"/>
              <a:pPr/>
              <a:t>2017-11-1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BD082-024B-4DEA-A952-073D7D726FB7}" type="datetime1">
              <a:rPr lang="zh-CN" altLang="en-US" smtClean="0"/>
              <a:pPr/>
              <a:t>2017-11-1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9ECD5-213C-4E05-AA9E-A8D58D4189BD}" type="datetime1">
              <a:rPr lang="zh-CN" altLang="en-US" smtClean="0"/>
              <a:pPr/>
              <a:t>2017-11-1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30D1E-7572-4FD7-A21E-2191B0E653A0}" type="datetime1">
              <a:rPr lang="zh-CN" altLang="en-US" smtClean="0"/>
              <a:pPr/>
              <a:t>2017-11-1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5210B-78D8-45EE-8CF7-FCC7987FD522}" type="datetime1">
              <a:rPr lang="zh-CN" altLang="en-US" smtClean="0"/>
              <a:pPr/>
              <a:t>2017-11-1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93012-B214-4710-8ABE-E035FABE64E5}" type="datetime1">
              <a:rPr lang="zh-CN" altLang="en-US" smtClean="0"/>
              <a:pPr/>
              <a:t>2017-11-1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7007C-82CA-408C-980D-AC43737E4351}" type="datetime1">
              <a:rPr lang="zh-CN" altLang="en-US" smtClean="0"/>
              <a:pPr/>
              <a:t>2017-11-1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F31B6-139A-425F-8661-0BB9B3748DBA}" type="datetime1">
              <a:rPr lang="zh-CN" altLang="en-US" smtClean="0"/>
              <a:pPr/>
              <a:t>2017-11-1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FDAC8-C8CF-4707-A209-4CA043D64357}" type="datetime1">
              <a:rPr lang="zh-CN" altLang="en-US" smtClean="0"/>
              <a:pPr/>
              <a:t>2017-11-1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EB15D-A72B-454B-A6E3-0D325FE3659B}" type="datetime1">
              <a:rPr lang="zh-CN" altLang="en-US" smtClean="0"/>
              <a:pPr/>
              <a:t>2017-11-1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UIBE</a:t>
            </a:r>
            <a:r>
              <a:rPr lang="zh-CN" altLang="en-US" dirty="0" smtClean="0"/>
              <a:t>网上预算申报操作指南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en-US" altLang="zh-CN" dirty="0" smtClean="0">
              <a:solidFill>
                <a:schemeClr val="tx1"/>
              </a:solidFill>
            </a:endParaRPr>
          </a:p>
          <a:p>
            <a:pPr algn="r"/>
            <a:r>
              <a:rPr lang="en-US" altLang="zh-CN" dirty="0" smtClean="0">
                <a:solidFill>
                  <a:schemeClr val="tx1"/>
                </a:solidFill>
              </a:rPr>
              <a:t>--</a:t>
            </a:r>
            <a:r>
              <a:rPr lang="zh-CN" altLang="en-US" dirty="0" smtClean="0">
                <a:solidFill>
                  <a:schemeClr val="tx1"/>
                </a:solidFill>
              </a:rPr>
              <a:t>财务处</a:t>
            </a:r>
            <a:endParaRPr lang="en-US" altLang="zh-CN" dirty="0" smtClean="0">
              <a:solidFill>
                <a:schemeClr val="tx1"/>
              </a:solidFill>
            </a:endParaRPr>
          </a:p>
          <a:p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一、系统登录并初始化</a:t>
            </a:r>
            <a:endParaRPr lang="zh-CN" alt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09575" y="1357298"/>
            <a:ext cx="9553575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椭圆形标注 7"/>
          <p:cNvSpPr/>
          <p:nvPr/>
        </p:nvSpPr>
        <p:spPr>
          <a:xfrm>
            <a:off x="6286512" y="2000240"/>
            <a:ext cx="2571768" cy="1541342"/>
          </a:xfrm>
          <a:prstGeom prst="wedgeEllipseCallout">
            <a:avLst>
              <a:gd name="adj1" fmla="val -44113"/>
              <a:gd name="adj2" fmla="val 6038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</a:rPr>
              <a:t>登录名：部门编号、</a:t>
            </a:r>
            <a:endParaRPr lang="en-US" altLang="zh-CN" sz="1600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sz="1600" dirty="0" smtClean="0">
                <a:solidFill>
                  <a:schemeClr val="bg1"/>
                </a:solidFill>
              </a:rPr>
              <a:t>密码同财务平台登录密码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7224" y="6000768"/>
            <a:ext cx="5929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注意：年度选择</a:t>
            </a:r>
            <a:r>
              <a:rPr lang="en-US" altLang="zh-CN" dirty="0" smtClean="0">
                <a:solidFill>
                  <a:srgbClr val="FF0000"/>
                </a:solidFill>
              </a:rPr>
              <a:t>2018</a:t>
            </a:r>
            <a:r>
              <a:rPr lang="zh-CN" altLang="en-US" dirty="0" smtClean="0">
                <a:solidFill>
                  <a:srgbClr val="FF0000"/>
                </a:solidFill>
              </a:rPr>
              <a:t>年，预算方案选择“综合预算”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zh-CN" altLang="en-US" dirty="0" smtClean="0"/>
              <a:t>一、系统登录并初始化</a:t>
            </a:r>
            <a:endParaRPr lang="zh-CN" altLang="en-US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85860"/>
            <a:ext cx="8429684" cy="4961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上箭头 6"/>
          <p:cNvSpPr/>
          <p:nvPr/>
        </p:nvSpPr>
        <p:spPr>
          <a:xfrm>
            <a:off x="6715140" y="1071546"/>
            <a:ext cx="285752" cy="92869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929322" y="2214554"/>
            <a:ext cx="178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单击部门名称进行初始化设置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一、系统登录并初始化</a:t>
            </a:r>
            <a:endParaRPr lang="zh-CN" alt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714488"/>
            <a:ext cx="8018450" cy="4697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椭圆形标注 4"/>
          <p:cNvSpPr/>
          <p:nvPr/>
        </p:nvSpPr>
        <p:spPr>
          <a:xfrm>
            <a:off x="5214942" y="4429132"/>
            <a:ext cx="2214578" cy="612648"/>
          </a:xfrm>
          <a:prstGeom prst="wedgeEllipseCallout">
            <a:avLst>
              <a:gd name="adj1" fmla="val -39065"/>
              <a:gd name="adj2" fmla="val 1070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可进行相关修改，然后保存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二、支出项目申报</a:t>
            </a:r>
            <a:endParaRPr lang="zh-CN" alt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1857364"/>
            <a:ext cx="9009601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椭圆形标注 6"/>
          <p:cNvSpPr/>
          <p:nvPr/>
        </p:nvSpPr>
        <p:spPr>
          <a:xfrm>
            <a:off x="6215074" y="1214422"/>
            <a:ext cx="2428892" cy="1000132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2"/>
                </a:solidFill>
              </a:rPr>
              <a:t>单击进行支出项目申报</a:t>
            </a:r>
            <a:endParaRPr lang="zh-CN" alt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二、支出项目申报</a:t>
            </a:r>
            <a:endParaRPr lang="zh-CN" alt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736"/>
            <a:ext cx="8339993" cy="4697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云形标注 5"/>
          <p:cNvSpPr/>
          <p:nvPr/>
        </p:nvSpPr>
        <p:spPr>
          <a:xfrm>
            <a:off x="4572000" y="4071942"/>
            <a:ext cx="3071834" cy="1428760"/>
          </a:xfrm>
          <a:prstGeom prst="cloudCallout">
            <a:avLst>
              <a:gd name="adj1" fmla="val -60292"/>
              <a:gd name="adj2" fmla="val 2465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FF0000"/>
                </a:solidFill>
              </a:rPr>
              <a:t>选择“综合预算”方案和预算年度</a:t>
            </a:r>
            <a:r>
              <a:rPr lang="en-US" altLang="zh-CN" dirty="0" smtClean="0">
                <a:solidFill>
                  <a:srgbClr val="FF0000"/>
                </a:solidFill>
              </a:rPr>
              <a:t>2018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二、支出项目申报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zh-CN" altLang="en-US" dirty="0" smtClean="0">
                <a:solidFill>
                  <a:srgbClr val="FF0000"/>
                </a:solidFill>
              </a:rPr>
              <a:t>今年与往年变化之处是：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None/>
            </a:pPr>
            <a:r>
              <a:rPr lang="en-US" altLang="zh-CN" dirty="0" smtClean="0"/>
              <a:t>1.</a:t>
            </a:r>
            <a:r>
              <a:rPr lang="zh-CN" altLang="en-US" dirty="0" smtClean="0"/>
              <a:t>后勤处增加申报学校医疗费支出，含各类人员的门诊、住院等医药费用预算。</a:t>
            </a:r>
            <a:endParaRPr lang="en-US" altLang="zh-CN" dirty="0" smtClean="0"/>
          </a:p>
          <a:p>
            <a:pPr>
              <a:lnSpc>
                <a:spcPct val="150000"/>
              </a:lnSpc>
              <a:buNone/>
            </a:pPr>
            <a:r>
              <a:rPr lang="en-US" altLang="zh-CN" dirty="0" smtClean="0"/>
              <a:t>2.</a:t>
            </a:r>
            <a:r>
              <a:rPr lang="zh-CN" altLang="en-US" dirty="0" smtClean="0"/>
              <a:t>学生奖助学金发放归口部门增加申报校级奖助学金支出，并备注各类经费来源的支出金额。</a:t>
            </a:r>
            <a:endParaRPr lang="zh-CN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28726" y="1142984"/>
            <a:ext cx="12130633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00034" y="4857760"/>
            <a:ext cx="10572824" cy="1015663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extrusionClr>
                <a:schemeClr val="bg2"/>
              </a:extrusionClr>
              <a:contourClr>
                <a:srgbClr val="C00000"/>
              </a:contourClr>
            </a:sp3d>
          </a:bodyPr>
          <a:lstStyle/>
          <a:p>
            <a:r>
              <a:rPr lang="zh-CN" altLang="en-US" dirty="0" smtClean="0">
                <a:effectLst>
                  <a:outerShdw blurRad="50800" dist="50800" dir="5400000" algn="ctr" rotWithShape="0">
                    <a:schemeClr val="accent5">
                      <a:lumMod val="20000"/>
                      <a:lumOff val="80000"/>
                    </a:schemeClr>
                  </a:outerShdw>
                </a:effectLst>
              </a:rPr>
              <a:t>初始显示部门可以填报的所有项目，也可以点击左上角部门名称进行分类填报，其中校设备预算（现更名为校政府采购预算）是指学校经费负担的政府采购预算，自有资金负担的政府采购请在具体项目下</a:t>
            </a:r>
            <a:r>
              <a:rPr lang="en-US" altLang="zh-CN" dirty="0" smtClean="0">
                <a:effectLst>
                  <a:outerShdw blurRad="50800" dist="50800" dir="5400000" algn="ctr" rotWithShape="0">
                    <a:schemeClr val="accent5">
                      <a:lumMod val="20000"/>
                      <a:lumOff val="80000"/>
                    </a:schemeClr>
                  </a:outerShdw>
                </a:effectLst>
              </a:rPr>
              <a:t>310</a:t>
            </a:r>
            <a:r>
              <a:rPr lang="zh-CN" altLang="en-US" dirty="0" smtClean="0">
                <a:effectLst>
                  <a:outerShdw blurRad="50800" dist="50800" dir="5400000" algn="ctr" rotWithShape="0">
                    <a:schemeClr val="accent5">
                      <a:lumMod val="20000"/>
                      <a:lumOff val="80000"/>
                    </a:schemeClr>
                  </a:outerShdw>
                </a:effectLst>
              </a:rPr>
              <a:t>开头的支出明细填报。单击</a:t>
            </a:r>
            <a:r>
              <a:rPr lang="zh-CN" altLang="en-US" sz="2400" b="1" dirty="0" smtClean="0">
                <a:effectLst>
                  <a:outerShdw blurRad="50800" dist="50800" dir="5400000" algn="ctr" rotWithShape="0">
                    <a:schemeClr val="accent5">
                      <a:lumMod val="20000"/>
                      <a:lumOff val="80000"/>
                    </a:schemeClr>
                  </a:outerShdw>
                </a:effectLst>
              </a:rPr>
              <a:t>“填写”</a:t>
            </a:r>
            <a:r>
              <a:rPr lang="zh-CN" altLang="en-US" dirty="0" smtClean="0">
                <a:effectLst>
                  <a:outerShdw blurRad="50800" dist="50800" dir="5400000" algn="ctr" rotWithShape="0">
                    <a:schemeClr val="accent5">
                      <a:lumMod val="20000"/>
                      <a:lumOff val="80000"/>
                    </a:schemeClr>
                  </a:outerShdw>
                </a:effectLst>
              </a:rPr>
              <a:t>进行具体项目填报。</a:t>
            </a:r>
            <a:endParaRPr lang="zh-CN" altLang="en-US" dirty="0">
              <a:effectLst>
                <a:outerShdw blurRad="50800" dist="50800" dir="5400000" algn="ctr" rotWithShape="0">
                  <a:schemeClr val="accent5">
                    <a:lumMod val="20000"/>
                    <a:lumOff val="80000"/>
                  </a:schemeClr>
                </a:outerShdw>
              </a:effectLst>
            </a:endParaRPr>
          </a:p>
        </p:txBody>
      </p:sp>
      <p:sp>
        <p:nvSpPr>
          <p:cNvPr id="11" name="左弧形箭头 10"/>
          <p:cNvSpPr/>
          <p:nvPr/>
        </p:nvSpPr>
        <p:spPr>
          <a:xfrm>
            <a:off x="-357223" y="3214686"/>
            <a:ext cx="821569" cy="164307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14414" y="285728"/>
            <a:ext cx="621510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400" dirty="0" smtClean="0"/>
              <a:t>二、支出项目申报</a:t>
            </a:r>
            <a:endParaRPr lang="zh-CN" alt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864251" y="928670"/>
            <a:ext cx="10008251" cy="474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上箭头 4"/>
          <p:cNvSpPr/>
          <p:nvPr/>
        </p:nvSpPr>
        <p:spPr>
          <a:xfrm>
            <a:off x="1357290" y="4071942"/>
            <a:ext cx="1000132" cy="250033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填写“本年申报</a:t>
            </a:r>
            <a:r>
              <a:rPr lang="en-US" altLang="zh-CN" dirty="0" smtClean="0"/>
              <a:t>1</a:t>
            </a:r>
            <a:r>
              <a:rPr lang="zh-CN" altLang="en-US" dirty="0" smtClean="0"/>
              <a:t>”</a:t>
            </a:r>
            <a:endParaRPr lang="zh-CN" altLang="en-US" dirty="0"/>
          </a:p>
        </p:txBody>
      </p:sp>
      <p:sp>
        <p:nvSpPr>
          <p:cNvPr id="6" name="右箭头 5"/>
          <p:cNvSpPr/>
          <p:nvPr/>
        </p:nvSpPr>
        <p:spPr>
          <a:xfrm>
            <a:off x="5214942" y="4857760"/>
            <a:ext cx="2500330" cy="1000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单击“保存”，“下一步”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714348" y="142852"/>
            <a:ext cx="78581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400" dirty="0" smtClean="0"/>
              <a:t>二、支出项目申报</a:t>
            </a:r>
            <a:endParaRPr lang="zh-CN" alt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zh-CN" altLang="en-US" dirty="0" smtClean="0"/>
              <a:t>二、支出项目申报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57420" y="914400"/>
            <a:ext cx="12830176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椭圆形标注 6"/>
          <p:cNvSpPr/>
          <p:nvPr/>
        </p:nvSpPr>
        <p:spPr>
          <a:xfrm>
            <a:off x="2857488" y="1285860"/>
            <a:ext cx="2214578" cy="96983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进行支出明细申报，填写申报依据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929545" y="2259376"/>
            <a:ext cx="10073545" cy="4598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椭圆形标注 4"/>
          <p:cNvSpPr/>
          <p:nvPr/>
        </p:nvSpPr>
        <p:spPr>
          <a:xfrm>
            <a:off x="2285984" y="1643050"/>
            <a:ext cx="4143404" cy="1571636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310</a:t>
            </a:r>
            <a:r>
              <a:rPr lang="zh-CN" altLang="en-US" dirty="0" smtClean="0"/>
              <a:t>开头的支出明细进行家具设备购置类支出填报，其中各类填报金额应与后续“项目经费设备明细”相一致。</a:t>
            </a:r>
            <a:endParaRPr lang="zh-CN" altLang="en-US" dirty="0"/>
          </a:p>
        </p:txBody>
      </p:sp>
      <p:sp>
        <p:nvSpPr>
          <p:cNvPr id="4" name="左箭头 3"/>
          <p:cNvSpPr/>
          <p:nvPr/>
        </p:nvSpPr>
        <p:spPr>
          <a:xfrm>
            <a:off x="5143504" y="3786190"/>
            <a:ext cx="4286280" cy="114300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如此处填写</a:t>
            </a:r>
            <a:r>
              <a:rPr lang="en-US" altLang="zh-CN" sz="15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200,000</a:t>
            </a:r>
            <a:r>
              <a:rPr lang="zh-CN" altLang="en-US" sz="15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元，则下一步设备明细分类汇总“教学科研设备”数应该与此处相等。</a:t>
            </a:r>
            <a:endParaRPr lang="zh-CN" altLang="en-US" sz="15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42976" y="214290"/>
            <a:ext cx="735811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400" dirty="0" smtClean="0"/>
              <a:t>二、支出项目申报</a:t>
            </a:r>
            <a:endParaRPr lang="zh-CN" alt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zh-CN" altLang="en-US" dirty="0" smtClean="0"/>
              <a:t>二、支出项目申报</a:t>
            </a:r>
            <a:endParaRPr lang="zh-CN" alt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928858" y="1285860"/>
            <a:ext cx="11720227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上箭头 4"/>
          <p:cNvSpPr/>
          <p:nvPr/>
        </p:nvSpPr>
        <p:spPr>
          <a:xfrm>
            <a:off x="142844" y="3000372"/>
            <a:ext cx="928694" cy="2143140"/>
          </a:xfrm>
          <a:prstGeom prst="upArrow">
            <a:avLst>
              <a:gd name="adj1" fmla="val 6312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</a:rPr>
              <a:t>选择与上一步支出明细一致的分类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7" name="椭圆形标注 6"/>
          <p:cNvSpPr/>
          <p:nvPr/>
        </p:nvSpPr>
        <p:spPr>
          <a:xfrm>
            <a:off x="8501090" y="1214422"/>
            <a:ext cx="1714512" cy="826962"/>
          </a:xfrm>
          <a:prstGeom prst="wedgeEllipseCallout">
            <a:avLst>
              <a:gd name="adj1" fmla="val -11588"/>
              <a:gd name="adj2" fmla="val 757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单击增加填报行</a:t>
            </a:r>
            <a:endParaRPr lang="zh-CN" altLang="en-US" sz="1400" dirty="0"/>
          </a:p>
        </p:txBody>
      </p:sp>
      <p:sp>
        <p:nvSpPr>
          <p:cNvPr id="8" name="上箭头 7"/>
          <p:cNvSpPr/>
          <p:nvPr/>
        </p:nvSpPr>
        <p:spPr>
          <a:xfrm>
            <a:off x="1571604" y="3000372"/>
            <a:ext cx="1214446" cy="214314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如实填写</a:t>
            </a:r>
            <a:endParaRPr lang="zh-CN" altLang="en-US" sz="1400" dirty="0"/>
          </a:p>
        </p:txBody>
      </p:sp>
      <p:sp>
        <p:nvSpPr>
          <p:cNvPr id="9" name="上箭头 8"/>
          <p:cNvSpPr/>
          <p:nvPr/>
        </p:nvSpPr>
        <p:spPr>
          <a:xfrm>
            <a:off x="6500826" y="3000372"/>
            <a:ext cx="1500198" cy="235745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zh-CN" altLang="en-US" sz="1200" dirty="0" smtClean="0"/>
              <a:t>“教学科研设备”汇总数</a:t>
            </a:r>
            <a:endParaRPr lang="en-US" altLang="zh-CN" sz="1200" dirty="0" smtClean="0"/>
          </a:p>
          <a:p>
            <a:pPr algn="ctr"/>
            <a:r>
              <a:rPr lang="zh-CN" altLang="en-US" sz="1200" dirty="0" smtClean="0"/>
              <a:t>与上一步“教学科研设备购置”金额应该相等。</a:t>
            </a:r>
            <a:endParaRPr lang="zh-CN" alt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149355"/>
            <a:ext cx="8229600" cy="3427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圆角矩形标注 4"/>
          <p:cNvSpPr/>
          <p:nvPr/>
        </p:nvSpPr>
        <p:spPr>
          <a:xfrm>
            <a:off x="1000100" y="1857364"/>
            <a:ext cx="2286016" cy="1000132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申请校拨经费购置家具设备可选择填写“校政府采购预算”项目。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357422" y="642918"/>
            <a:ext cx="46987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 smtClean="0"/>
              <a:t>二、支出项目申报</a:t>
            </a:r>
            <a:endParaRPr lang="zh-CN" altLang="en-US" sz="4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702698" y="2428844"/>
            <a:ext cx="9846698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上箭头 5"/>
          <p:cNvSpPr/>
          <p:nvPr/>
        </p:nvSpPr>
        <p:spPr>
          <a:xfrm>
            <a:off x="8143900" y="3857628"/>
            <a:ext cx="698946" cy="2357454"/>
          </a:xfrm>
          <a:prstGeom prst="upArrow">
            <a:avLst>
              <a:gd name="adj1" fmla="val 50000"/>
              <a:gd name="adj2" fmla="val 524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单击可上传支撑材料等</a:t>
            </a:r>
            <a:endParaRPr lang="zh-CN" altLang="en-US" sz="1400" dirty="0"/>
          </a:p>
        </p:txBody>
      </p:sp>
      <p:sp>
        <p:nvSpPr>
          <p:cNvPr id="4" name="椭圆形标注 3"/>
          <p:cNvSpPr/>
          <p:nvPr/>
        </p:nvSpPr>
        <p:spPr>
          <a:xfrm>
            <a:off x="714348" y="1785926"/>
            <a:ext cx="3071834" cy="132702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会议费、培训费等模板下载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928794" y="571480"/>
            <a:ext cx="584173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400" dirty="0" smtClean="0"/>
              <a:t>二、支出项目申报</a:t>
            </a:r>
            <a:endParaRPr lang="zh-CN" altLang="en-US" sz="4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00164" y="1714488"/>
            <a:ext cx="1120140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椭圆形标注 5"/>
          <p:cNvSpPr/>
          <p:nvPr/>
        </p:nvSpPr>
        <p:spPr>
          <a:xfrm>
            <a:off x="5214942" y="1214422"/>
            <a:ext cx="2786082" cy="135732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可新增项目、删除项目，填报完成应进行数据校验，校验通过后，点提交、审核。</a:t>
            </a:r>
            <a:r>
              <a:rPr lang="zh-CN" altLang="en-US" sz="1200" dirty="0" smtClean="0">
                <a:solidFill>
                  <a:srgbClr val="FF0000"/>
                </a:solidFill>
              </a:rPr>
              <a:t>提交和审核是同一人，</a:t>
            </a:r>
            <a:r>
              <a:rPr lang="zh-CN" altLang="en-US" sz="1200" dirty="0" smtClean="0"/>
              <a:t>审核不通过可退回修改。</a:t>
            </a:r>
            <a:endParaRPr lang="zh-CN" altLang="en-US" sz="1200" dirty="0"/>
          </a:p>
        </p:txBody>
      </p:sp>
      <p:sp>
        <p:nvSpPr>
          <p:cNvPr id="9" name="矩形 8"/>
          <p:cNvSpPr/>
          <p:nvPr/>
        </p:nvSpPr>
        <p:spPr>
          <a:xfrm>
            <a:off x="-357222" y="5143512"/>
            <a:ext cx="6786610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/>
              <a:t>单击白色方框选中项目进行提交等操作，每页显示记录的条数可以选择，项目多于一页时可选择显示全部记录批量进行提交等操作。</a:t>
            </a:r>
            <a:endParaRPr lang="zh-CN" altLang="en-US" dirty="0"/>
          </a:p>
        </p:txBody>
      </p:sp>
      <p:cxnSp>
        <p:nvCxnSpPr>
          <p:cNvPr id="14" name="曲线连接符 13"/>
          <p:cNvCxnSpPr/>
          <p:nvPr/>
        </p:nvCxnSpPr>
        <p:spPr>
          <a:xfrm rot="16200000" flipH="1">
            <a:off x="-821569" y="4679165"/>
            <a:ext cx="428628" cy="21431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形标注 6"/>
          <p:cNvSpPr/>
          <p:nvPr/>
        </p:nvSpPr>
        <p:spPr>
          <a:xfrm>
            <a:off x="-357222" y="1357298"/>
            <a:ext cx="2357454" cy="125559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默认显示</a:t>
            </a:r>
            <a:r>
              <a:rPr lang="en-US" altLang="zh-CN" sz="1200" dirty="0" smtClean="0"/>
              <a:t>10</a:t>
            </a:r>
            <a:r>
              <a:rPr lang="zh-CN" altLang="en-US" sz="1200" dirty="0" smtClean="0"/>
              <a:t>条，“提交”、“审核”时注意选择“全部”，才能全部选中进行提交、审核操作。</a:t>
            </a:r>
            <a:endParaRPr lang="zh-CN" altLang="en-US" sz="1200" dirty="0"/>
          </a:p>
        </p:txBody>
      </p:sp>
      <p:sp>
        <p:nvSpPr>
          <p:cNvPr id="8" name="流程图: 可选过程 7"/>
          <p:cNvSpPr/>
          <p:nvPr/>
        </p:nvSpPr>
        <p:spPr>
          <a:xfrm>
            <a:off x="7000892" y="5143512"/>
            <a:ext cx="2357454" cy="92869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审核通过后如需再修改，可以按照取消“审核”、取消“提交”的步骤倒序退回到可修改状态。</a:t>
            </a:r>
            <a:endParaRPr lang="zh-CN" altLang="en-US" sz="1200" dirty="0"/>
          </a:p>
        </p:txBody>
      </p:sp>
      <p:sp>
        <p:nvSpPr>
          <p:cNvPr id="10" name="矩形 9"/>
          <p:cNvSpPr/>
          <p:nvPr/>
        </p:nvSpPr>
        <p:spPr>
          <a:xfrm>
            <a:off x="1357290" y="285728"/>
            <a:ext cx="64294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400" dirty="0" smtClean="0"/>
              <a:t>二、支出项目申报</a:t>
            </a:r>
            <a:endParaRPr lang="zh-CN" altLang="en-US" sz="4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43106" y="2786058"/>
            <a:ext cx="11715832" cy="2396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5572132" y="1643050"/>
            <a:ext cx="2757478" cy="114300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zh-CN" altLang="en-US" sz="2000" dirty="0" smtClean="0"/>
              <a:t>只需打印汇总表</a:t>
            </a:r>
            <a:endParaRPr lang="zh-CN" altLang="en-US" sz="2000" dirty="0"/>
          </a:p>
        </p:txBody>
      </p:sp>
      <p:sp>
        <p:nvSpPr>
          <p:cNvPr id="7" name="椭圆形标注 6"/>
          <p:cNvSpPr/>
          <p:nvPr/>
        </p:nvSpPr>
        <p:spPr>
          <a:xfrm>
            <a:off x="7858148" y="3786190"/>
            <a:ext cx="2071702" cy="857256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dirty="0" smtClean="0"/>
              <a:t>项目状态应为“</a:t>
            </a:r>
            <a:r>
              <a:rPr lang="zh-CN" altLang="en-US" sz="1500" dirty="0" smtClean="0">
                <a:solidFill>
                  <a:srgbClr val="FF0000"/>
                </a:solidFill>
              </a:rPr>
              <a:t>已申报，待接收。</a:t>
            </a:r>
            <a:r>
              <a:rPr lang="zh-CN" altLang="en-US" sz="1500" dirty="0" smtClean="0"/>
              <a:t>”。</a:t>
            </a:r>
            <a:endParaRPr lang="zh-CN" altLang="en-US" sz="1500" dirty="0"/>
          </a:p>
        </p:txBody>
      </p:sp>
      <p:sp>
        <p:nvSpPr>
          <p:cNvPr id="8" name="矩形 7"/>
          <p:cNvSpPr/>
          <p:nvPr/>
        </p:nvSpPr>
        <p:spPr>
          <a:xfrm>
            <a:off x="2071670" y="285728"/>
            <a:ext cx="46987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 smtClean="0"/>
              <a:t>二、支出项目申报</a:t>
            </a:r>
            <a:endParaRPr lang="zh-CN" altLang="en-US" sz="4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支出项目填报注意事项</a:t>
            </a:r>
            <a:endParaRPr lang="zh-CN" altLang="en-US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</a:pPr>
            <a:r>
              <a:rPr lang="en-US" altLang="zh-CN" sz="2800" dirty="0" smtClean="0">
                <a:latin typeface="黑体" pitchFamily="2" charset="-122"/>
                <a:ea typeface="黑体" pitchFamily="2" charset="-122"/>
              </a:rPr>
              <a:t>1.</a:t>
            </a:r>
            <a:r>
              <a:rPr lang="zh-CN" altLang="en-US" sz="2800" dirty="0" smtClean="0">
                <a:latin typeface="黑体" pitchFamily="2" charset="-122"/>
                <a:ea typeface="黑体" pitchFamily="2" charset="-122"/>
                <a:cs typeface="Arial" pitchFamily="34" charset="0"/>
              </a:rPr>
              <a:t>能看到的项目基本就是能填报的项目，需要新增支出项目的，可在系统里自行添加自定项目名称进行申报。</a:t>
            </a:r>
            <a:endParaRPr lang="en-US" altLang="zh-CN" sz="2800" dirty="0" smtClean="0">
              <a:latin typeface="黑体" pitchFamily="2" charset="-122"/>
              <a:ea typeface="黑体" pitchFamily="2" charset="-122"/>
              <a:cs typeface="Arial" pitchFamily="34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dirty="0" smtClean="0">
                <a:latin typeface="黑体" pitchFamily="2" charset="-122"/>
                <a:ea typeface="黑体" pitchFamily="2" charset="-122"/>
                <a:cs typeface="Arial" pitchFamily="34" charset="0"/>
              </a:rPr>
              <a:t>2.</a:t>
            </a:r>
            <a:r>
              <a:rPr lang="zh-CN" altLang="en-US" sz="2800" dirty="0" smtClean="0">
                <a:latin typeface="黑体" pitchFamily="2" charset="-122"/>
                <a:ea typeface="黑体" pitchFamily="2" charset="-122"/>
                <a:cs typeface="Arial" pitchFamily="34" charset="0"/>
              </a:rPr>
              <a:t>项目支出明细里填列会议费、培训费后，须下载相应模板，填写完毕后上传。</a:t>
            </a:r>
            <a:endParaRPr lang="en-US" altLang="zh-CN" sz="2800" dirty="0" smtClean="0">
              <a:latin typeface="黑体" pitchFamily="2" charset="-122"/>
              <a:ea typeface="黑体" pitchFamily="2" charset="-122"/>
              <a:cs typeface="Arial" pitchFamily="34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dirty="0" smtClean="0">
                <a:latin typeface="黑体" pitchFamily="2" charset="-122"/>
                <a:ea typeface="黑体" pitchFamily="2" charset="-122"/>
                <a:cs typeface="Arial" pitchFamily="34" charset="0"/>
              </a:rPr>
              <a:t>3.</a:t>
            </a:r>
            <a:r>
              <a:rPr lang="zh-CN" altLang="en-US" sz="2800" dirty="0" smtClean="0">
                <a:latin typeface="黑体" pitchFamily="2" charset="-122"/>
                <a:ea typeface="黑体" pitchFamily="2" charset="-122"/>
                <a:cs typeface="Arial" pitchFamily="34" charset="0"/>
              </a:rPr>
              <a:t>家具设备购置预算申报已经嵌入到具体项目，在具体项目下填报。</a:t>
            </a:r>
            <a:endParaRPr lang="en-US" altLang="zh-CN" sz="2800" dirty="0" smtClean="0">
              <a:latin typeface="黑体" pitchFamily="2" charset="-122"/>
              <a:ea typeface="黑体" pitchFamily="2" charset="-122"/>
              <a:cs typeface="Arial" pitchFamily="34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dirty="0" smtClean="0">
                <a:latin typeface="黑体" pitchFamily="2" charset="-122"/>
                <a:ea typeface="黑体" pitchFamily="2" charset="-122"/>
                <a:cs typeface="Arial" pitchFamily="34" charset="0"/>
              </a:rPr>
              <a:t>4.</a:t>
            </a:r>
            <a:r>
              <a:rPr lang="zh-CN" altLang="en-US" sz="2800" dirty="0" smtClean="0">
                <a:latin typeface="黑体" pitchFamily="2" charset="-122"/>
                <a:ea typeface="黑体" pitchFamily="2" charset="-122"/>
                <a:cs typeface="Arial" pitchFamily="34" charset="0"/>
              </a:rPr>
              <a:t>注意选择预算方案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  <a:cs typeface="Arial" pitchFamily="34" charset="0"/>
              </a:rPr>
              <a:t>“综合预算”</a:t>
            </a:r>
            <a:r>
              <a:rPr lang="zh-CN" altLang="en-US" sz="2800" dirty="0" smtClean="0">
                <a:latin typeface="黑体" pitchFamily="2" charset="-122"/>
                <a:ea typeface="黑体" pitchFamily="2" charset="-122"/>
                <a:cs typeface="Arial" pitchFamily="34" charset="0"/>
              </a:rPr>
              <a:t>。</a:t>
            </a:r>
            <a:endParaRPr lang="en-US" altLang="zh-CN" sz="2800" dirty="0" smtClean="0">
              <a:latin typeface="黑体" pitchFamily="2" charset="-122"/>
              <a:ea typeface="黑体" pitchFamily="2" charset="-122"/>
              <a:cs typeface="Arial" pitchFamily="34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dirty="0" smtClean="0">
                <a:latin typeface="黑体" pitchFamily="2" charset="-122"/>
                <a:ea typeface="黑体" pitchFamily="2" charset="-122"/>
                <a:cs typeface="Arial" pitchFamily="34" charset="0"/>
              </a:rPr>
              <a:t>5.</a:t>
            </a:r>
            <a:r>
              <a:rPr lang="zh-CN" altLang="en-US" sz="2800" dirty="0" smtClean="0">
                <a:latin typeface="黑体" pitchFamily="2" charset="-122"/>
                <a:ea typeface="黑体" pitchFamily="2" charset="-122"/>
                <a:cs typeface="Arial" pitchFamily="34" charset="0"/>
              </a:rPr>
              <a:t>项目上报后，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  <a:cs typeface="Arial" pitchFamily="34" charset="0"/>
              </a:rPr>
              <a:t>状态应为“已申报，待接收”</a:t>
            </a:r>
            <a:r>
              <a:rPr lang="zh-CN" altLang="en-US" sz="2800" dirty="0" smtClean="0">
                <a:latin typeface="黑体" pitchFamily="2" charset="-122"/>
                <a:ea typeface="黑体" pitchFamily="2" charset="-122"/>
                <a:cs typeface="Arial" pitchFamily="34" charset="0"/>
              </a:rPr>
              <a:t>，否则上报未成功。</a:t>
            </a:r>
            <a:endParaRPr lang="en-US" altLang="zh-CN" sz="2800" dirty="0" smtClean="0">
              <a:latin typeface="黑体" pitchFamily="2" charset="-122"/>
              <a:ea typeface="黑体" pitchFamily="2" charset="-122"/>
              <a:cs typeface="Arial" pitchFamily="34" charset="0"/>
            </a:endParaRPr>
          </a:p>
          <a:p>
            <a:endParaRPr lang="en-US" altLang="zh-CN" dirty="0" smtClean="0"/>
          </a:p>
          <a:p>
            <a:pPr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85850" y="2928934"/>
            <a:ext cx="10820400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标题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三、收入项目申报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00100" y="1643050"/>
            <a:ext cx="7572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收入项目申报与支出项目类似，</a:t>
            </a:r>
            <a:r>
              <a:rPr lang="zh-CN" altLang="en-US" dirty="0" smtClean="0">
                <a:solidFill>
                  <a:srgbClr val="FF0000"/>
                </a:solidFill>
              </a:rPr>
              <a:t>不同的是需要填报上缴学校数，</a:t>
            </a:r>
            <a:r>
              <a:rPr lang="zh-CN" altLang="en-US" dirty="0" smtClean="0"/>
              <a:t>对于全日制在校生学费、住宿费等没有相应项目，可在申报时点击“新增”按钮增加项目，比如研究生院在填报硕士生（不分成）学费时，可新增项目并命名，注意新增时先选择左侧对应的明细分类。</a:t>
            </a:r>
            <a:endParaRPr lang="zh-CN" altLang="en-US" dirty="0"/>
          </a:p>
        </p:txBody>
      </p:sp>
      <p:sp>
        <p:nvSpPr>
          <p:cNvPr id="7" name="下弧形箭头 6"/>
          <p:cNvSpPr/>
          <p:nvPr/>
        </p:nvSpPr>
        <p:spPr>
          <a:xfrm>
            <a:off x="-857256" y="4429132"/>
            <a:ext cx="857256" cy="357190"/>
          </a:xfrm>
          <a:prstGeom prst="curvedUpArrow">
            <a:avLst>
              <a:gd name="adj1" fmla="val 25000"/>
              <a:gd name="adj2" fmla="val 50000"/>
              <a:gd name="adj3" fmla="val 79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右弧形箭头 7"/>
          <p:cNvSpPr/>
          <p:nvPr/>
        </p:nvSpPr>
        <p:spPr>
          <a:xfrm>
            <a:off x="2643174" y="4929198"/>
            <a:ext cx="731520" cy="12161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28596" y="1571612"/>
            <a:ext cx="7472386" cy="571496"/>
          </a:xfrm>
        </p:spPr>
        <p:txBody>
          <a:bodyPr>
            <a:normAutofit/>
          </a:bodyPr>
          <a:lstStyle/>
          <a:p>
            <a:pPr algn="l"/>
            <a:r>
              <a:rPr lang="zh-CN" altLang="en-US" sz="2800" dirty="0" smtClean="0">
                <a:latin typeface="黑体" pitchFamily="2" charset="-122"/>
                <a:ea typeface="黑体" pitchFamily="2" charset="-122"/>
              </a:rPr>
              <a:t>具体填报收入范围：</a:t>
            </a:r>
            <a:endParaRPr lang="zh-CN" altLang="en-US" sz="2800" dirty="0">
              <a:latin typeface="黑体" pitchFamily="2" charset="-122"/>
              <a:ea typeface="黑体" pitchFamily="2" charset="-122"/>
            </a:endParaRPr>
          </a:p>
        </p:txBody>
      </p:sp>
      <p:graphicFrame>
        <p:nvGraphicFramePr>
          <p:cNvPr id="5" name="内容占位符 6"/>
          <p:cNvGraphicFramePr>
            <a:graphicFrameLocks noGrp="1"/>
          </p:cNvGraphicFramePr>
          <p:nvPr>
            <p:ph idx="1"/>
          </p:nvPr>
        </p:nvGraphicFramePr>
        <p:xfrm>
          <a:off x="428596" y="2285992"/>
          <a:ext cx="825820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1804"/>
                <a:gridCol w="2743200"/>
                <a:gridCol w="2743200"/>
              </a:tblGrid>
              <a:tr h="74168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科目代码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收入项目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 smtClean="0">
                          <a:latin typeface="仿宋_GB2312"/>
                        </a:rPr>
                        <a:t>填报部门（可在系统里自行添加专业门类收入项目）</a:t>
                      </a:r>
                      <a:endParaRPr lang="zh-CN" altLang="en-US" sz="1400" b="0" i="0" u="none" strike="noStrike" dirty="0">
                        <a:latin typeface="仿宋_GB2312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1" i="0" u="none" strike="noStrike" dirty="0">
                          <a:latin typeface="仿宋_GB2312"/>
                        </a:rPr>
                        <a:t>210301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>
                          <a:latin typeface="仿宋_GB2312"/>
                        </a:rPr>
                        <a:t>学费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　</a:t>
                      </a:r>
                      <a:endParaRPr lang="en-US" altLang="zh-CN" sz="1400" b="0" i="0" u="none" strike="noStrike" dirty="0" smtClean="0">
                        <a:latin typeface="仿宋_GB2312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 dirty="0">
                          <a:latin typeface="仿宋_GB2312"/>
                        </a:rPr>
                        <a:t>21030103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硕士生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研究生院填报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2103010301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  硕士生（不分成）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研究生院填报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2103010302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  硕士生（分成）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 smtClean="0">
                          <a:latin typeface="仿宋_GB2312"/>
                        </a:rPr>
                        <a:t>研究生院填报</a:t>
                      </a:r>
                      <a:endParaRPr lang="zh-CN" altLang="en-US" sz="1400" b="0" i="0" u="none" strike="noStrike" dirty="0">
                        <a:latin typeface="仿宋_GB2312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 dirty="0">
                          <a:latin typeface="仿宋_GB2312"/>
                        </a:rPr>
                        <a:t>21030104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博士生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研究生院填报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21030105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留学生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国际学院填报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21030106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继续教育生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继续教育学院填报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21030107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远程教育学生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远程学院填报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21030108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院系研究生课程班生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办班学院、部门填报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19</a:t>
            </a:fld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1500166" y="285728"/>
            <a:ext cx="61274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CN" altLang="en-US" sz="4400" dirty="0" smtClean="0"/>
              <a:t>三、收入项目申报</a:t>
            </a:r>
            <a:endParaRPr lang="zh-CN" altLang="en-US" sz="4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zh-CN" altLang="en-US" dirty="0" smtClean="0"/>
              <a:t>三、收入项目申报</a:t>
            </a:r>
            <a:endParaRPr lang="zh-CN" altLang="en-US" dirty="0"/>
          </a:p>
        </p:txBody>
      </p:sp>
      <p:graphicFrame>
        <p:nvGraphicFramePr>
          <p:cNvPr id="5" name="内容占位符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1" i="0" u="none" strike="noStrike" dirty="0">
                          <a:latin typeface="+mn-ea"/>
                          <a:ea typeface="+mn-ea"/>
                        </a:rPr>
                        <a:t>210302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>
                          <a:latin typeface="+mn-ea"/>
                          <a:ea typeface="+mn-ea"/>
                        </a:rPr>
                        <a:t>住宿费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 smtClean="0">
                          <a:latin typeface="+mn-ea"/>
                          <a:ea typeface="+mn-ea"/>
                        </a:rPr>
                        <a:t>填报部门（可按楼宇填报）</a:t>
                      </a:r>
                      <a:endParaRPr lang="zh-CN" altLang="en-US" sz="1400" b="0" i="0" u="none" strike="noStrike" dirty="0">
                        <a:latin typeface="+mn-ea"/>
                        <a:ea typeface="+mn-ea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+mn-ea"/>
                          <a:ea typeface="+mn-ea"/>
                        </a:rPr>
                        <a:t>本科生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后勤管理处填报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双学位生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后勤管理处填报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硕士生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后勤管理处填报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 dirty="0">
                          <a:latin typeface="+mn-ea"/>
                          <a:ea typeface="+mn-ea"/>
                        </a:rPr>
                        <a:t>21030204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博士生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后勤管理处填报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留学生宿费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国际学院填报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2103020501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6</a:t>
                      </a:r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号楼汇宾（留学生）公寓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国际学院填报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2103020502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0</a:t>
                      </a:r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号楼汇德公寓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国际学院填报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2103020503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5</a:t>
                      </a:r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号楼汇才公寓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国际学院填报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  虹远楼留学生住宿费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国际学院填报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继续教育生宿费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后勤管理处填报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2103020606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  宏远楼、高远楼宿费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后勤管理处、继教院填报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进修生宿费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+mn-ea"/>
                          <a:ea typeface="+mn-ea"/>
                        </a:rPr>
                        <a:t>后勤管理处填报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zh-CN" altLang="en-US" dirty="0" smtClean="0"/>
              <a:t>三、收入项目申报</a:t>
            </a:r>
            <a:endParaRPr lang="zh-CN" altLang="en-US" dirty="0"/>
          </a:p>
        </p:txBody>
      </p:sp>
      <p:graphicFrame>
        <p:nvGraphicFramePr>
          <p:cNvPr id="5" name="内容占位符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097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1" i="0" u="none" strike="noStrike" dirty="0">
                          <a:latin typeface="仿宋_GB2312"/>
                        </a:rPr>
                        <a:t>210303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>
                          <a:latin typeface="仿宋_GB2312"/>
                        </a:rPr>
                        <a:t>委托培养费（</a:t>
                      </a:r>
                      <a:r>
                        <a:rPr lang="en-US" altLang="zh-CN" sz="1400" b="1" i="0" u="none" strike="noStrike">
                          <a:latin typeface="仿宋_GB2312"/>
                        </a:rPr>
                        <a:t>EMBA,EJM,JM</a:t>
                      </a:r>
                      <a:r>
                        <a:rPr lang="zh-CN" altLang="en-US" sz="1400" b="1" i="0" u="none" strike="noStrike">
                          <a:latin typeface="仿宋_GB2312"/>
                        </a:rPr>
                        <a:t>等非全日制硕士</a:t>
                      </a:r>
                      <a:r>
                        <a:rPr lang="en-US" altLang="zh-CN" sz="1400" b="1" i="0" u="none" strike="noStrike">
                          <a:latin typeface="仿宋_GB2312"/>
                        </a:rPr>
                        <a:t>)</a:t>
                      </a:r>
                      <a:endParaRPr lang="zh-CN" altLang="en-US" sz="1400" b="1" i="0" u="none" strike="noStrike">
                        <a:latin typeface="仿宋_GB231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研究生院、商学院、法学院等填报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1" i="0" u="none" strike="noStrike">
                          <a:latin typeface="仿宋_GB2312"/>
                        </a:rPr>
                        <a:t>210304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>
                          <a:latin typeface="仿宋_GB2312"/>
                        </a:rPr>
                        <a:t>函授、夜大学费及短训班培训费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 smtClean="0">
                          <a:latin typeface="仿宋_GB2312"/>
                        </a:rPr>
                        <a:t>系统里一般有相应项目，可增加新的创收项目</a:t>
                      </a:r>
                      <a:endParaRPr lang="zh-CN" altLang="en-US" sz="1400" b="0" i="0" u="none" strike="noStrike" dirty="0">
                        <a:latin typeface="仿宋_GB2312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21030401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院系短训班生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办班学院、部门填报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21030402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自费留学生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国际学院填报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21030403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中外国际班生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相关学院、部门填报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21030404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继续教育培训生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继续教育学院填报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21030405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校际交流培训费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国际处等填报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zh-CN" altLang="en-US" dirty="0" smtClean="0"/>
              <a:t>三、收入项目申报</a:t>
            </a:r>
            <a:endParaRPr lang="zh-CN" altLang="en-US" dirty="0"/>
          </a:p>
        </p:txBody>
      </p:sp>
      <p:graphicFrame>
        <p:nvGraphicFramePr>
          <p:cNvPr id="5" name="内容占位符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402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1" i="0" u="none" strike="noStrike" dirty="0">
                          <a:latin typeface="仿宋_GB2312"/>
                        </a:rPr>
                        <a:t>4401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>
                          <a:latin typeface="仿宋_GB2312"/>
                        </a:rPr>
                        <a:t>经营收入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各相关学院、部、处</a:t>
                      </a:r>
                      <a:r>
                        <a:rPr lang="zh-CN" altLang="en-US" sz="1400" b="0" i="0" u="none" strike="noStrike" dirty="0" smtClean="0">
                          <a:latin typeface="仿宋_GB2312"/>
                        </a:rPr>
                        <a:t>填报（系统里一般有项目）</a:t>
                      </a:r>
                      <a:endParaRPr lang="zh-CN" altLang="en-US" sz="1400" b="0" i="0" u="none" strike="noStrike" dirty="0">
                        <a:latin typeface="仿宋_GB2312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44010101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  咨询、开发、服务收入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档案馆、体育部等部门填报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44010104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  复印、打字、资料收入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后勤管理处、学刊部等部门填报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44010105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  会务收入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44010106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 dirty="0">
                          <a:latin typeface="仿宋_GB2312"/>
                        </a:rPr>
                        <a:t>  房屋租金收入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 dirty="0">
                          <a:latin typeface="仿宋_GB2312"/>
                        </a:rPr>
                        <a:t>资产管理处</a:t>
                      </a:r>
                      <a:r>
                        <a:rPr lang="zh-CN" altLang="en-US" sz="1400" b="1" i="0" u="none" strike="noStrike" dirty="0" smtClean="0">
                          <a:latin typeface="仿宋_GB2312"/>
                        </a:rPr>
                        <a:t>填报，需要加项目</a:t>
                      </a:r>
                      <a:endParaRPr lang="zh-CN" altLang="en-US" sz="1400" b="1" i="0" u="none" strike="noStrike" dirty="0">
                        <a:latin typeface="仿宋_GB2312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44010199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  其他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场租费等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1" i="0" u="none" strike="noStrike">
                          <a:latin typeface="仿宋_GB2312"/>
                        </a:rPr>
                        <a:t>4501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>
                          <a:latin typeface="仿宋_GB2312"/>
                        </a:rPr>
                        <a:t>其他收入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>
                          <a:latin typeface="仿宋_GB2312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450101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>
                          <a:latin typeface="仿宋_GB2312"/>
                        </a:rPr>
                        <a:t>  投资收益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 dirty="0">
                          <a:latin typeface="仿宋_GB2312"/>
                        </a:rPr>
                        <a:t>资产管理处</a:t>
                      </a:r>
                      <a:r>
                        <a:rPr lang="zh-CN" altLang="en-US" sz="1400" b="1" i="0" u="none" strike="noStrike" dirty="0" smtClean="0">
                          <a:latin typeface="仿宋_GB2312"/>
                        </a:rPr>
                        <a:t>填报，需要加项目</a:t>
                      </a:r>
                      <a:endParaRPr lang="zh-CN" altLang="en-US" sz="1400" b="1" i="0" u="none" strike="noStrike" dirty="0">
                        <a:latin typeface="仿宋_GB2312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450102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  捐赠收入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相关部门</a:t>
                      </a:r>
                      <a:r>
                        <a:rPr lang="zh-CN" altLang="en-US" sz="1400" b="0" i="0" u="none" strike="noStrike" dirty="0" smtClean="0">
                          <a:latin typeface="仿宋_GB2312"/>
                        </a:rPr>
                        <a:t>填报，需要加项目</a:t>
                      </a:r>
                      <a:endParaRPr lang="zh-CN" altLang="en-US" sz="1400" b="0" i="0" u="none" strike="noStrike" dirty="0">
                        <a:latin typeface="仿宋_GB2312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428736"/>
            <a:ext cx="7572428" cy="4535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椭圆形标注 4"/>
          <p:cNvSpPr/>
          <p:nvPr/>
        </p:nvSpPr>
        <p:spPr>
          <a:xfrm>
            <a:off x="1928794" y="1071546"/>
            <a:ext cx="3571900" cy="1184152"/>
          </a:xfrm>
          <a:prstGeom prst="wedgeEllipseCallou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b="1" dirty="0" smtClean="0">
                <a:solidFill>
                  <a:srgbClr val="FF0000"/>
                </a:solidFill>
              </a:rPr>
              <a:t>对于分级的收入项目，“收入”子项目反映总收入，“分成”项目反映部门留成数，不含上缴学校和转合作方数。</a:t>
            </a:r>
            <a:endParaRPr lang="zh-CN" altLang="en-US" sz="1500" b="1" dirty="0">
              <a:solidFill>
                <a:srgbClr val="FF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23</a:t>
            </a:fld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785786" y="214290"/>
            <a:ext cx="742955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CN" altLang="en-US" sz="4400" dirty="0" smtClean="0"/>
              <a:t>三、收入项目申报</a:t>
            </a:r>
            <a:endParaRPr lang="zh-CN" altLang="en-US" sz="4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dirty="0" smtClean="0"/>
              <a:t>收入项目填报注意事项</a:t>
            </a:r>
            <a:endParaRPr lang="zh-CN" altLang="en-US" dirty="0"/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40000"/>
              </a:lnSpc>
            </a:pP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1.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各类办班创收和经营收入基本已有项目，可在具体项目下填报，</a:t>
            </a:r>
            <a:r>
              <a:rPr lang="zh-CN" altLang="en-US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“分成”子项目反映部门留成数，不含上缴学校和转合作方数，这与往年不同。新增的创收项目可在系统里自行添加自定项目名称进行填报。</a:t>
            </a:r>
            <a:endParaRPr lang="en-US" altLang="zh-CN" dirty="0" smtClean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2.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有些全日制在校生学费、各类住宿费、投资收益等在系统里没有项目，</a:t>
            </a:r>
            <a:r>
              <a:rPr lang="zh-CN" altLang="en-US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由归口部门自行添加填报。</a:t>
            </a:r>
            <a:endParaRPr lang="en-US" altLang="zh-CN" dirty="0" smtClean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3.</a:t>
            </a:r>
            <a:r>
              <a:rPr lang="zh-CN" altLang="en-US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各分项创收收入不能合并填报。</a:t>
            </a:r>
            <a:endParaRPr lang="en-US" altLang="zh-CN" dirty="0" smtClean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dirty="0" smtClean="0">
                <a:latin typeface="黑体" pitchFamily="2" charset="-122"/>
                <a:ea typeface="黑体" pitchFamily="2" charset="-122"/>
              </a:rPr>
              <a:t>4.</a:t>
            </a:r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所有金额填报单位为“元”。</a:t>
            </a:r>
            <a:endParaRPr lang="en-US" altLang="zh-CN" dirty="0" smtClean="0">
              <a:latin typeface="黑体" pitchFamily="2" charset="-122"/>
              <a:ea typeface="黑体" pitchFamily="2" charset="-122"/>
            </a:endParaRPr>
          </a:p>
          <a:p>
            <a:endParaRPr lang="zh-CN" altLang="en-US" dirty="0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四、财务信息网账务查询授权方法</a:t>
            </a:r>
            <a:endParaRPr lang="zh-CN" altLang="en-US" dirty="0"/>
          </a:p>
        </p:txBody>
      </p:sp>
      <p:pic>
        <p:nvPicPr>
          <p:cNvPr id="4" name="内容占位符 3" descr="查询授权设置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2535" y="1600200"/>
            <a:ext cx="8138930" cy="4525963"/>
          </a:xfrm>
        </p:spPr>
      </p:pic>
      <p:sp>
        <p:nvSpPr>
          <p:cNvPr id="5" name="左箭头 4"/>
          <p:cNvSpPr/>
          <p:nvPr/>
        </p:nvSpPr>
        <p:spPr>
          <a:xfrm>
            <a:off x="1714480" y="4500570"/>
            <a:ext cx="5643602" cy="77038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项目负责人点击“项目查询授权设置”</a:t>
            </a:r>
            <a:endParaRPr lang="zh-CN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四、财务信息网账务查询授权方法</a:t>
            </a:r>
            <a:endParaRPr lang="zh-CN" altLang="en-US" dirty="0"/>
          </a:p>
        </p:txBody>
      </p:sp>
      <p:pic>
        <p:nvPicPr>
          <p:cNvPr id="4" name="内容占位符 3" descr="查询权限设置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94967"/>
            <a:ext cx="8229600" cy="3736428"/>
          </a:xfrm>
        </p:spPr>
      </p:pic>
      <p:sp>
        <p:nvSpPr>
          <p:cNvPr id="7" name="直角双向箭头 6"/>
          <p:cNvSpPr/>
          <p:nvPr/>
        </p:nvSpPr>
        <p:spPr>
          <a:xfrm>
            <a:off x="4643438" y="4286256"/>
            <a:ext cx="1214446" cy="1357322"/>
          </a:xfrm>
          <a:prstGeom prst="leftUpArrow">
            <a:avLst>
              <a:gd name="adj1" fmla="val 28627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/>
          </a:p>
        </p:txBody>
      </p:sp>
      <p:sp>
        <p:nvSpPr>
          <p:cNvPr id="5" name="椭圆形标注 4"/>
          <p:cNvSpPr/>
          <p:nvPr/>
        </p:nvSpPr>
        <p:spPr>
          <a:xfrm>
            <a:off x="5286380" y="2714620"/>
            <a:ext cx="2143140" cy="1041276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点击“增加行”选择授权的“部门名称”和“项目名称”。</a:t>
            </a:r>
            <a:endParaRPr lang="zh-CN" alt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查询权限设置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1472" y="1357298"/>
            <a:ext cx="8079907" cy="4525963"/>
          </a:xfrm>
        </p:spPr>
      </p:pic>
      <p:sp>
        <p:nvSpPr>
          <p:cNvPr id="5" name="下箭头 4"/>
          <p:cNvSpPr/>
          <p:nvPr/>
        </p:nvSpPr>
        <p:spPr>
          <a:xfrm>
            <a:off x="6929454" y="1857364"/>
            <a:ext cx="857256" cy="19785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/>
              <a:t>点“保存负责人”</a:t>
            </a:r>
            <a:endParaRPr lang="zh-CN" alt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1000100" y="500042"/>
            <a:ext cx="757242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dirty="0" smtClean="0"/>
              <a:t>四、财务信息网账务查询授权方法</a:t>
            </a:r>
            <a:endParaRPr lang="zh-CN" altLang="en-US" sz="3800" dirty="0"/>
          </a:p>
        </p:txBody>
      </p:sp>
      <p:sp>
        <p:nvSpPr>
          <p:cNvPr id="7" name="上箭头 6"/>
          <p:cNvSpPr/>
          <p:nvPr/>
        </p:nvSpPr>
        <p:spPr>
          <a:xfrm>
            <a:off x="4786314" y="4929198"/>
            <a:ext cx="1214446" cy="171451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dirty="0" smtClean="0"/>
              <a:t>显示授权查询结果</a:t>
            </a:r>
            <a:endParaRPr lang="zh-CN" altLang="en-US" sz="15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 smtClean="0"/>
              <a:t>系统填报截止日期为</a:t>
            </a:r>
            <a:r>
              <a:rPr lang="en-US" altLang="zh-CN" dirty="0" smtClean="0"/>
              <a:t>2017</a:t>
            </a:r>
            <a:r>
              <a:rPr lang="zh-CN" altLang="en-US" dirty="0" smtClean="0"/>
              <a:t>年</a:t>
            </a:r>
            <a:r>
              <a:rPr lang="en-US" altLang="zh-CN" dirty="0" smtClean="0"/>
              <a:t>11</a:t>
            </a:r>
            <a:r>
              <a:rPr lang="zh-CN" altLang="en-US" dirty="0" smtClean="0"/>
              <a:t>月</a:t>
            </a:r>
            <a:r>
              <a:rPr lang="en-US" altLang="zh-CN" dirty="0" smtClean="0"/>
              <a:t>13</a:t>
            </a:r>
            <a:r>
              <a:rPr lang="zh-CN" altLang="en-US" dirty="0" smtClean="0"/>
              <a:t>日。</a:t>
            </a:r>
            <a:endParaRPr lang="en-US" altLang="zh-CN" dirty="0" smtClean="0"/>
          </a:p>
          <a:p>
            <a:r>
              <a:rPr lang="zh-CN" altLang="en-US" dirty="0" smtClean="0"/>
              <a:t>我们建立讨论</a:t>
            </a:r>
            <a:r>
              <a:rPr lang="en-US" altLang="zh-CN" dirty="0" smtClean="0"/>
              <a:t>QQ</a:t>
            </a:r>
            <a:r>
              <a:rPr lang="zh-CN" altLang="en-US" dirty="0" smtClean="0"/>
              <a:t>群，群号：</a:t>
            </a:r>
            <a:r>
              <a:rPr lang="en-US" altLang="zh-CN" dirty="0" smtClean="0"/>
              <a:t>172017439</a:t>
            </a:r>
            <a:r>
              <a:rPr lang="zh-CN" altLang="en-US" dirty="0" smtClean="0"/>
              <a:t>，群名称：</a:t>
            </a:r>
            <a:r>
              <a:rPr lang="en-US" altLang="zh-CN" dirty="0" smtClean="0"/>
              <a:t>UIBE</a:t>
            </a:r>
            <a:r>
              <a:rPr lang="zh-CN" altLang="en-US" dirty="0" smtClean="0"/>
              <a:t>部门预算，欢迎大家加入。</a:t>
            </a: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 algn="r">
              <a:buNone/>
            </a:pPr>
            <a:r>
              <a:rPr lang="en-US" altLang="zh-CN" dirty="0" smtClean="0"/>
              <a:t>         </a:t>
            </a:r>
          </a:p>
          <a:p>
            <a:pPr algn="r">
              <a:buNone/>
            </a:pPr>
            <a:endParaRPr lang="en-US" altLang="zh-CN" dirty="0" smtClean="0"/>
          </a:p>
          <a:p>
            <a:pPr algn="r">
              <a:buNone/>
            </a:pPr>
            <a:r>
              <a:rPr lang="en-US" altLang="zh-CN" dirty="0" smtClean="0"/>
              <a:t>  --</a:t>
            </a:r>
            <a:r>
              <a:rPr lang="zh-CN" altLang="en-US" dirty="0" smtClean="0"/>
              <a:t>财务处</a:t>
            </a:r>
            <a:endParaRPr lang="en-US" altLang="zh-CN" dirty="0" smtClean="0"/>
          </a:p>
        </p:txBody>
      </p:sp>
      <p:sp>
        <p:nvSpPr>
          <p:cNvPr id="3" name="矩形 2"/>
          <p:cNvSpPr/>
          <p:nvPr/>
        </p:nvSpPr>
        <p:spPr>
          <a:xfrm>
            <a:off x="2643174" y="3500438"/>
            <a:ext cx="3679213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6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谢谢！！</a:t>
            </a:r>
            <a:endParaRPr lang="zh-CN" altLang="en-US" sz="6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华文行楷" pitchFamily="2" charset="-122"/>
              <a:ea typeface="华文行楷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</TotalTime>
  <Words>2243</Words>
  <PresentationFormat>全屏显示(4:3)</PresentationFormat>
  <Paragraphs>210</Paragraphs>
  <Slides>28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29" baseType="lpstr">
      <vt:lpstr>Office 主题</vt:lpstr>
      <vt:lpstr>UIBE网上预算申报操作指南</vt:lpstr>
      <vt:lpstr>一、系统登录并初始化</vt:lpstr>
      <vt:lpstr>一、系统登录并初始化</vt:lpstr>
      <vt:lpstr>一、系统登录并初始化</vt:lpstr>
      <vt:lpstr>二、支出项目申报</vt:lpstr>
      <vt:lpstr>二、支出项目申报</vt:lpstr>
      <vt:lpstr>二、支出项目申报</vt:lpstr>
      <vt:lpstr>幻灯片 8</vt:lpstr>
      <vt:lpstr>幻灯片 9</vt:lpstr>
      <vt:lpstr>二、支出项目申报</vt:lpstr>
      <vt:lpstr>幻灯片 11</vt:lpstr>
      <vt:lpstr>二、支出项目申报</vt:lpstr>
      <vt:lpstr>幻灯片 13</vt:lpstr>
      <vt:lpstr>幻灯片 14</vt:lpstr>
      <vt:lpstr>幻灯片 15</vt:lpstr>
      <vt:lpstr>只需打印汇总表</vt:lpstr>
      <vt:lpstr>支出项目填报注意事项</vt:lpstr>
      <vt:lpstr>幻灯片 18</vt:lpstr>
      <vt:lpstr>具体填报收入范围：</vt:lpstr>
      <vt:lpstr>三、收入项目申报</vt:lpstr>
      <vt:lpstr>三、收入项目申报</vt:lpstr>
      <vt:lpstr>三、收入项目申报</vt:lpstr>
      <vt:lpstr>幻灯片 23</vt:lpstr>
      <vt:lpstr>收入项目填报注意事项</vt:lpstr>
      <vt:lpstr>四、财务信息网账务查询授权方法</vt:lpstr>
      <vt:lpstr>四、财务信息网账务查询授权方法</vt:lpstr>
      <vt:lpstr>幻灯片 27</vt:lpstr>
      <vt:lpstr>幻灯片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对外经济贸易大学网上预算申报系统操作指南</dc:title>
  <dc:creator>admin</dc:creator>
  <cp:lastModifiedBy>user</cp:lastModifiedBy>
  <cp:revision>107</cp:revision>
  <dcterms:created xsi:type="dcterms:W3CDTF">2015-11-11T01:51:58Z</dcterms:created>
  <dcterms:modified xsi:type="dcterms:W3CDTF">2017-11-01T08:29:12Z</dcterms:modified>
</cp:coreProperties>
</file>