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5" r:id="rId13"/>
    <p:sldId id="268" r:id="rId14"/>
    <p:sldId id="269" r:id="rId15"/>
    <p:sldId id="283" r:id="rId16"/>
    <p:sldId id="287" r:id="rId17"/>
    <p:sldId id="285" r:id="rId18"/>
    <p:sldId id="286" r:id="rId19"/>
    <p:sldId id="272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E1664-F00C-4A0E-AB8D-7369E4E0F918}" type="datetimeFigureOut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F9BF5-8517-4BB1-8D2E-7DDA8ED33A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F17DF-CA4E-4632-B2B9-79A17511626B}" type="datetimeFigureOut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8B5B-D8CD-494F-83D3-3DEB658348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B5B8-9291-4055-AE3F-A4237340BDEB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E1ED-65F5-4910-8079-47742630BD41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2014-A9FC-49F2-9C63-41D873BEF3F0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D082-024B-4DEA-A952-073D7D726FB7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ECD5-213C-4E05-AA9E-A8D58D4189BD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0D1E-7572-4FD7-A21E-2191B0E653A0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210B-78D8-45EE-8CF7-FCC7987FD522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3012-B214-4710-8ABE-E035FABE64E5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7007C-82CA-408C-980D-AC43737E4351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31B6-139A-425F-8661-0BB9B3748DBA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DAC8-C8CF-4707-A209-4CA043D64357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EB15D-A72B-454B-A6E3-0D325FE3659B}" type="datetime1">
              <a:rPr lang="zh-CN" altLang="en-US" smtClean="0"/>
              <a:pPr/>
              <a:t>2016-12-28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UIBE</a:t>
            </a:r>
            <a:r>
              <a:rPr lang="zh-CN" altLang="en-US" dirty="0" smtClean="0"/>
              <a:t>网上预算申报业务和操作指南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zh-CN" dirty="0" smtClean="0">
              <a:solidFill>
                <a:schemeClr val="tx1"/>
              </a:solidFill>
            </a:endParaRPr>
          </a:p>
          <a:p>
            <a:pPr algn="r"/>
            <a:r>
              <a:rPr lang="en-US" altLang="zh-CN" dirty="0" smtClean="0">
                <a:solidFill>
                  <a:schemeClr val="tx1"/>
                </a:solidFill>
              </a:rPr>
              <a:t>--</a:t>
            </a:r>
            <a:r>
              <a:rPr lang="zh-CN" altLang="en-US" dirty="0" smtClean="0">
                <a:solidFill>
                  <a:schemeClr val="tx1"/>
                </a:solidFill>
              </a:rPr>
              <a:t>财务处</a:t>
            </a:r>
            <a:endParaRPr lang="en-US" altLang="zh-CN" dirty="0" smtClean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一、系统登录并初始化</a:t>
            </a:r>
            <a:endParaRPr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9575" y="1357298"/>
            <a:ext cx="95535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椭圆形标注 7"/>
          <p:cNvSpPr/>
          <p:nvPr/>
        </p:nvSpPr>
        <p:spPr>
          <a:xfrm>
            <a:off x="6286512" y="2000240"/>
            <a:ext cx="2571768" cy="1541342"/>
          </a:xfrm>
          <a:prstGeom prst="wedgeEllipseCallout">
            <a:avLst>
              <a:gd name="adj1" fmla="val -44113"/>
              <a:gd name="adj2" fmla="val 603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登录名：部门编号、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密码同薪酬发放管理系统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6000768"/>
            <a:ext cx="592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注意：年度选择</a:t>
            </a:r>
            <a:r>
              <a:rPr lang="en-US" altLang="zh-CN" dirty="0" smtClean="0">
                <a:solidFill>
                  <a:srgbClr val="FF0000"/>
                </a:solidFill>
              </a:rPr>
              <a:t>2017</a:t>
            </a:r>
            <a:r>
              <a:rPr lang="zh-CN" altLang="en-US" dirty="0" smtClean="0">
                <a:solidFill>
                  <a:srgbClr val="FF0000"/>
                </a:solidFill>
              </a:rPr>
              <a:t>年，预算方案选择“切块预算”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922" y="785794"/>
            <a:ext cx="9078078" cy="5126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上箭头 6"/>
          <p:cNvSpPr/>
          <p:nvPr/>
        </p:nvSpPr>
        <p:spPr>
          <a:xfrm>
            <a:off x="6715140" y="1071546"/>
            <a:ext cx="285752" cy="9286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29322" y="221455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单击部门名称进行初始化设置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3747" y="1428736"/>
            <a:ext cx="8018450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5214942" y="4429132"/>
            <a:ext cx="2214578" cy="612648"/>
          </a:xfrm>
          <a:prstGeom prst="wedgeEllipseCallout">
            <a:avLst>
              <a:gd name="adj1" fmla="val -39065"/>
              <a:gd name="adj2" fmla="val 1070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可进行相关修改，然后保存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900960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6215074" y="1214422"/>
            <a:ext cx="2428892" cy="10001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2"/>
                </a:solidFill>
              </a:rPr>
              <a:t>单击进行支出项目申报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339993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云形标注 5"/>
          <p:cNvSpPr/>
          <p:nvPr/>
        </p:nvSpPr>
        <p:spPr>
          <a:xfrm>
            <a:off x="4572000" y="4071942"/>
            <a:ext cx="3071834" cy="1428760"/>
          </a:xfrm>
          <a:prstGeom prst="cloudCallout">
            <a:avLst>
              <a:gd name="adj1" fmla="val -60292"/>
              <a:gd name="adj2" fmla="val 246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选择“切块预算”</a:t>
            </a:r>
            <a:r>
              <a:rPr lang="zh-CN" altLang="en-US" dirty="0" smtClean="0">
                <a:solidFill>
                  <a:srgbClr val="FF0000"/>
                </a:solidFill>
              </a:rPr>
              <a:t>方案和预算</a:t>
            </a:r>
            <a:r>
              <a:rPr lang="zh-CN" altLang="en-US" dirty="0" smtClean="0">
                <a:solidFill>
                  <a:srgbClr val="FF0000"/>
                </a:solidFill>
              </a:rPr>
              <a:t>年度</a:t>
            </a:r>
            <a:r>
              <a:rPr lang="en-US" altLang="zh-CN" dirty="0" smtClean="0">
                <a:solidFill>
                  <a:srgbClr val="FF0000"/>
                </a:solidFill>
              </a:rPr>
              <a:t>2017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8726" y="1142984"/>
            <a:ext cx="1213063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00034" y="4857760"/>
            <a:ext cx="10572824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extrusionClr>
                <a:schemeClr val="bg2"/>
              </a:extrusionClr>
              <a:contourClr>
                <a:srgbClr val="C00000"/>
              </a:contourClr>
            </a:sp3d>
          </a:bodyPr>
          <a:lstStyle/>
          <a:p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初始显示部门可以填报的所有项目，也可以点击左上角部门名称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进行分类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填报，其中校设备预算是指学校经费负担的政府采购预算，自有资金负担的政府采购请在具体项目下</a:t>
            </a:r>
            <a:r>
              <a:rPr lang="en-US" altLang="zh-CN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310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开头的支出明细填报。单击“填写”进行具体项目填报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。</a:t>
            </a:r>
            <a:endParaRPr lang="zh-CN" altLang="en-US" dirty="0">
              <a:effectLst>
                <a:outerShdw blurRad="50800" dist="50800" dir="5400000" algn="ctr" rotWithShape="0">
                  <a:schemeClr val="accent5">
                    <a:lumMod val="20000"/>
                    <a:lumOff val="80000"/>
                  </a:schemeClr>
                </a:outerShdw>
              </a:effectLst>
            </a:endParaRPr>
          </a:p>
        </p:txBody>
      </p:sp>
      <p:sp>
        <p:nvSpPr>
          <p:cNvPr id="11" name="左弧形箭头 10"/>
          <p:cNvSpPr/>
          <p:nvPr/>
        </p:nvSpPr>
        <p:spPr>
          <a:xfrm>
            <a:off x="-357223" y="3214686"/>
            <a:ext cx="821569" cy="16430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864251" y="928670"/>
            <a:ext cx="10008251" cy="474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1357290" y="4071942"/>
            <a:ext cx="1000132" cy="25003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填写“本年申报</a:t>
            </a:r>
            <a:r>
              <a:rPr lang="en-US" altLang="zh-CN" dirty="0" smtClean="0"/>
              <a:t>1</a:t>
            </a:r>
            <a:r>
              <a:rPr lang="zh-CN" altLang="en-US" dirty="0" smtClean="0"/>
              <a:t>”</a:t>
            </a:r>
            <a:endParaRPr lang="zh-CN" altLang="en-US" dirty="0"/>
          </a:p>
        </p:txBody>
      </p:sp>
      <p:sp>
        <p:nvSpPr>
          <p:cNvPr id="6" name="右箭头 5"/>
          <p:cNvSpPr/>
          <p:nvPr/>
        </p:nvSpPr>
        <p:spPr>
          <a:xfrm>
            <a:off x="5214942" y="4857760"/>
            <a:ext cx="2500330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单击“保存”，“下一步”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57420" y="357166"/>
            <a:ext cx="12830176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2857488" y="857232"/>
            <a:ext cx="2214578" cy="9698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进行支出明细申报，填写申报依据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29545" y="1000108"/>
            <a:ext cx="10073545" cy="45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2428860" y="357166"/>
            <a:ext cx="4143404" cy="15716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310</a:t>
            </a:r>
            <a:r>
              <a:rPr lang="zh-CN" altLang="en-US" dirty="0" smtClean="0"/>
              <a:t>开头的支出明细</a:t>
            </a:r>
            <a:r>
              <a:rPr lang="zh-CN" altLang="en-US" dirty="0" smtClean="0"/>
              <a:t>进行设备购置类支出</a:t>
            </a:r>
            <a:r>
              <a:rPr lang="zh-CN" altLang="en-US" dirty="0" smtClean="0"/>
              <a:t>填报，</a:t>
            </a:r>
            <a:r>
              <a:rPr lang="zh-CN" altLang="en-US" dirty="0" smtClean="0"/>
              <a:t>其中各类</a:t>
            </a:r>
            <a:r>
              <a:rPr lang="zh-CN" altLang="en-US" dirty="0" smtClean="0"/>
              <a:t>填报金额应与后续“项目经费设备明细”相一致。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000296" y="857232"/>
            <a:ext cx="1172022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0" y="2571744"/>
            <a:ext cx="928694" cy="2143140"/>
          </a:xfrm>
          <a:prstGeom prst="upArrow">
            <a:avLst>
              <a:gd name="adj1" fmla="val 6312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选择与上一步支出明细一致的分类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椭圆形标注 6"/>
          <p:cNvSpPr/>
          <p:nvPr/>
        </p:nvSpPr>
        <p:spPr>
          <a:xfrm>
            <a:off x="8286776" y="857232"/>
            <a:ext cx="1714512" cy="826962"/>
          </a:xfrm>
          <a:prstGeom prst="wedgeEllipseCallout">
            <a:avLst>
              <a:gd name="adj1" fmla="val -11588"/>
              <a:gd name="adj2" fmla="val 757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单击增加采购填报行</a:t>
            </a:r>
            <a:endParaRPr lang="zh-CN" altLang="en-US" sz="1400" dirty="0"/>
          </a:p>
        </p:txBody>
      </p:sp>
      <p:sp>
        <p:nvSpPr>
          <p:cNvPr id="8" name="上箭头 7"/>
          <p:cNvSpPr/>
          <p:nvPr/>
        </p:nvSpPr>
        <p:spPr>
          <a:xfrm>
            <a:off x="1571604" y="2571744"/>
            <a:ext cx="1214446" cy="21431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尽量参照政府采购目录里的标准名称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49355"/>
            <a:ext cx="8229600" cy="342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圆角矩形标注 4"/>
          <p:cNvSpPr/>
          <p:nvPr/>
        </p:nvSpPr>
        <p:spPr>
          <a:xfrm>
            <a:off x="1000100" y="1857364"/>
            <a:ext cx="2286016" cy="100013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申请校拨经费购置设备可选择填写“校设备预算”项目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02698" y="1428736"/>
            <a:ext cx="984669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上箭头 5"/>
          <p:cNvSpPr/>
          <p:nvPr/>
        </p:nvSpPr>
        <p:spPr>
          <a:xfrm>
            <a:off x="8143900" y="2857496"/>
            <a:ext cx="698946" cy="2357454"/>
          </a:xfrm>
          <a:prstGeom prst="upArrow">
            <a:avLst>
              <a:gd name="adj1" fmla="val 50000"/>
              <a:gd name="adj2" fmla="val 52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单击可上传支撑材料等</a:t>
            </a:r>
            <a:endParaRPr lang="zh-CN" altLang="en-US" sz="1400" dirty="0"/>
          </a:p>
        </p:txBody>
      </p:sp>
      <p:sp>
        <p:nvSpPr>
          <p:cNvPr id="4" name="椭圆形标注 3"/>
          <p:cNvSpPr/>
          <p:nvPr/>
        </p:nvSpPr>
        <p:spPr>
          <a:xfrm>
            <a:off x="857224" y="857232"/>
            <a:ext cx="3071834" cy="13270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会议费、培训费等模板下载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28700" y="981075"/>
            <a:ext cx="112014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椭圆形标注 5"/>
          <p:cNvSpPr/>
          <p:nvPr/>
        </p:nvSpPr>
        <p:spPr>
          <a:xfrm>
            <a:off x="5286380" y="642918"/>
            <a:ext cx="2786082" cy="13573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可新增项目、删除项目，填报完成应进行数据校验，校验通过后，提交、审核。提交和审核是同一人，审核时可退回修改。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-357222" y="4500570"/>
            <a:ext cx="678661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单击白色方框选中项目进行提交等操作，每页显示记录的条数可以选择，项目多于一页时可选择每页显示全部记录批量进行提交等操作。</a:t>
            </a:r>
            <a:endParaRPr lang="zh-CN" altLang="en-US" dirty="0"/>
          </a:p>
        </p:txBody>
      </p:sp>
      <p:cxnSp>
        <p:nvCxnSpPr>
          <p:cNvPr id="14" name="曲线连接符 13"/>
          <p:cNvCxnSpPr/>
          <p:nvPr/>
        </p:nvCxnSpPr>
        <p:spPr>
          <a:xfrm rot="16200000" flipH="1">
            <a:off x="-678693" y="4250537"/>
            <a:ext cx="428628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支出项目填报注意事项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 smtClean="0"/>
              <a:t>1.</a:t>
            </a:r>
            <a:r>
              <a:rPr lang="zh-CN" altLang="en-US" sz="2800" dirty="0" smtClean="0"/>
              <a:t>能看到的项目基本就是能填报的项目，需要新增支出项目的，可在系统里自行添加自定项目名称进行申报。</a:t>
            </a:r>
            <a:endParaRPr lang="en-US" altLang="zh-CN" sz="2800" dirty="0" smtClean="0"/>
          </a:p>
          <a:p>
            <a:r>
              <a:rPr lang="en-US" altLang="zh-CN" sz="2800" dirty="0" smtClean="0"/>
              <a:t>2.</a:t>
            </a:r>
            <a:r>
              <a:rPr lang="zh-CN" altLang="en-US" sz="2800" dirty="0" smtClean="0"/>
              <a:t>项目支出明细里填列会议费、培训费后，须下载相应模板，填写完毕后上传。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en-US" altLang="zh-CN" sz="2800" dirty="0" smtClean="0"/>
              <a:t>.</a:t>
            </a:r>
            <a:r>
              <a:rPr lang="zh-CN" altLang="en-US" sz="2800" dirty="0" smtClean="0"/>
              <a:t>设备购置预算</a:t>
            </a:r>
            <a:r>
              <a:rPr lang="zh-CN" altLang="en-US" sz="2800" dirty="0" smtClean="0"/>
              <a:t>申报已经嵌入到具体项目，在具体项目下填报。</a:t>
            </a:r>
            <a:endParaRPr lang="en-US" altLang="zh-CN" sz="2800" dirty="0" smtClean="0"/>
          </a:p>
          <a:p>
            <a:r>
              <a:rPr lang="en-US" altLang="zh-CN" sz="2800" dirty="0" smtClean="0"/>
              <a:t>4.</a:t>
            </a:r>
            <a:r>
              <a:rPr lang="zh-CN" altLang="en-US" sz="2800" dirty="0" smtClean="0"/>
              <a:t>注意选择预算方案“切块预算”。</a:t>
            </a:r>
            <a:endParaRPr lang="en-US" altLang="zh-CN" sz="2800" dirty="0" smtClean="0"/>
          </a:p>
          <a:p>
            <a:r>
              <a:rPr lang="en-US" altLang="zh-CN" sz="2800" dirty="0" smtClean="0"/>
              <a:t>5.</a:t>
            </a:r>
            <a:r>
              <a:rPr lang="zh-CN" altLang="en-US" sz="2800" dirty="0" smtClean="0"/>
              <a:t>项目上报后，状态应为“已申报，待接收”，否则上报未成功。</a:t>
            </a:r>
            <a:endParaRPr lang="en-US" altLang="zh-CN" sz="2800" dirty="0" smtClean="0"/>
          </a:p>
          <a:p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三、财务信息网账务查询授权方法</a:t>
            </a:r>
            <a:endParaRPr lang="zh-CN" altLang="en-US" dirty="0"/>
          </a:p>
        </p:txBody>
      </p:sp>
      <p:pic>
        <p:nvPicPr>
          <p:cNvPr id="4" name="内容占位符 3" descr="查询授权设置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535" y="1600200"/>
            <a:ext cx="8138930" cy="4525963"/>
          </a:xfrm>
        </p:spPr>
      </p:pic>
      <p:sp>
        <p:nvSpPr>
          <p:cNvPr id="5" name="左箭头 4"/>
          <p:cNvSpPr/>
          <p:nvPr/>
        </p:nvSpPr>
        <p:spPr>
          <a:xfrm>
            <a:off x="1714480" y="4500570"/>
            <a:ext cx="4000528" cy="7703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点击“项目查询授权设置”</a:t>
            </a: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查询权限设置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94967"/>
            <a:ext cx="8229600" cy="3736428"/>
          </a:xfrm>
        </p:spPr>
      </p:pic>
      <p:sp>
        <p:nvSpPr>
          <p:cNvPr id="7" name="直角双向箭头 6"/>
          <p:cNvSpPr/>
          <p:nvPr/>
        </p:nvSpPr>
        <p:spPr>
          <a:xfrm>
            <a:off x="4643438" y="4286256"/>
            <a:ext cx="1214446" cy="1357322"/>
          </a:xfrm>
          <a:prstGeom prst="leftUpArrow">
            <a:avLst>
              <a:gd name="adj1" fmla="val 28627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查询权限设置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357298"/>
            <a:ext cx="8079907" cy="4525963"/>
          </a:xfrm>
        </p:spPr>
      </p:pic>
      <p:sp>
        <p:nvSpPr>
          <p:cNvPr id="5" name="下箭头 4"/>
          <p:cNvSpPr/>
          <p:nvPr/>
        </p:nvSpPr>
        <p:spPr>
          <a:xfrm>
            <a:off x="6929454" y="28574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系统填报截止日期为</a:t>
            </a:r>
            <a:r>
              <a:rPr lang="en-US" altLang="zh-CN" dirty="0" smtClean="0"/>
              <a:t>2017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10</a:t>
            </a:r>
            <a:r>
              <a:rPr lang="zh-CN" altLang="en-US" dirty="0" smtClean="0"/>
              <a:t>日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我们建立讨论</a:t>
            </a:r>
            <a:r>
              <a:rPr lang="en-US" altLang="zh-CN" dirty="0" smtClean="0"/>
              <a:t>QQ</a:t>
            </a:r>
            <a:r>
              <a:rPr lang="zh-CN" altLang="en-US" dirty="0" smtClean="0"/>
              <a:t>群，群号：</a:t>
            </a:r>
            <a:r>
              <a:rPr lang="en-US" altLang="zh-CN" dirty="0" smtClean="0"/>
              <a:t>172017439</a:t>
            </a:r>
            <a:r>
              <a:rPr lang="zh-CN" altLang="en-US" dirty="0" smtClean="0"/>
              <a:t>，群名称：</a:t>
            </a:r>
            <a:r>
              <a:rPr lang="en-US" altLang="zh-CN" dirty="0" smtClean="0"/>
              <a:t>UIBE</a:t>
            </a:r>
            <a:r>
              <a:rPr lang="zh-CN" altLang="en-US" dirty="0" smtClean="0"/>
              <a:t>部门预算，欢迎大家加入。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 algn="r">
              <a:buNone/>
            </a:pPr>
            <a:r>
              <a:rPr lang="en-US" altLang="zh-CN" dirty="0" smtClean="0"/>
              <a:t>         </a:t>
            </a:r>
          </a:p>
          <a:p>
            <a:pPr algn="r">
              <a:buNone/>
            </a:pPr>
            <a:endParaRPr lang="en-US" altLang="zh-CN" dirty="0" smtClean="0"/>
          </a:p>
          <a:p>
            <a:pPr algn="r">
              <a:buNone/>
            </a:pPr>
            <a:r>
              <a:rPr lang="en-US" altLang="zh-CN" dirty="0" smtClean="0"/>
              <a:t>  --</a:t>
            </a:r>
            <a:r>
              <a:rPr lang="zh-CN" altLang="en-US" dirty="0" smtClean="0"/>
              <a:t>财务处</a:t>
            </a:r>
            <a:endParaRPr lang="en-US" altLang="zh-CN" dirty="0" smtClean="0"/>
          </a:p>
        </p:txBody>
      </p:sp>
      <p:sp>
        <p:nvSpPr>
          <p:cNvPr id="3" name="矩形 2"/>
          <p:cNvSpPr/>
          <p:nvPr/>
        </p:nvSpPr>
        <p:spPr>
          <a:xfrm>
            <a:off x="2643174" y="3500438"/>
            <a:ext cx="3679213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6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谢谢！！</a:t>
            </a:r>
            <a:endParaRPr lang="zh-CN" altLang="en-US" sz="6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472</Words>
  <PresentationFormat>全屏显示(4:3)</PresentationFormat>
  <Paragraphs>44</Paragraphs>
  <Slides>19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UIBE网上预算申报业务和操作指南</vt:lpstr>
      <vt:lpstr>一、系统登录并初始化</vt:lpstr>
      <vt:lpstr>幻灯片 3</vt:lpstr>
      <vt:lpstr>幻灯片 4</vt:lpstr>
      <vt:lpstr>二、支出项目申报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支出项目填报注意事项</vt:lpstr>
      <vt:lpstr>三、财务信息网账务查询授权方法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对外经济贸易大学网上预算申报系统操作指南</dc:title>
  <dc:creator>admin</dc:creator>
  <cp:lastModifiedBy>user</cp:lastModifiedBy>
  <cp:revision>83</cp:revision>
  <dcterms:created xsi:type="dcterms:W3CDTF">2015-11-11T01:51:58Z</dcterms:created>
  <dcterms:modified xsi:type="dcterms:W3CDTF">2016-12-28T02:02:21Z</dcterms:modified>
</cp:coreProperties>
</file>