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83" r:id="rId16"/>
    <p:sldId id="271" r:id="rId17"/>
    <p:sldId id="277" r:id="rId18"/>
    <p:sldId id="278" r:id="rId19"/>
    <p:sldId id="279" r:id="rId20"/>
    <p:sldId id="280" r:id="rId21"/>
    <p:sldId id="276" r:id="rId22"/>
    <p:sldId id="281" r:id="rId23"/>
    <p:sldId id="287" r:id="rId24"/>
    <p:sldId id="285" r:id="rId25"/>
    <p:sldId id="286" r:id="rId26"/>
    <p:sldId id="272" r:id="rId27"/>
    <p:sldId id="284" r:id="rId2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1F17DF-CA4E-4632-B2B9-79A17511626B}" type="datetimeFigureOut">
              <a:rPr lang="zh-CN" altLang="en-US" smtClean="0"/>
              <a:pPr/>
              <a:t>2016-10-26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B08B5B-D8CD-494F-83D3-3DEB658348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B5B-D8CD-494F-83D3-3DEB65834808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B5B-D8CD-494F-83D3-3DEB65834808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20F86-B7D9-459D-B62E-09220E92F175}" type="datetime1">
              <a:rPr lang="zh-CN" altLang="en-US" smtClean="0"/>
              <a:pPr/>
              <a:t>2016-10-26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6DF0-D71B-43F1-A887-147381784E95}" type="datetime1">
              <a:rPr lang="zh-CN" altLang="en-US" smtClean="0"/>
              <a:pPr/>
              <a:t>2016-10-26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F39A-5D79-4639-94C8-AC4B928EF23C}" type="datetime1">
              <a:rPr lang="zh-CN" altLang="en-US" smtClean="0"/>
              <a:pPr/>
              <a:t>2016-10-26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AEE34-F0C1-43CF-A6E5-00C242FD28E3}" type="datetime1">
              <a:rPr lang="zh-CN" altLang="en-US" smtClean="0"/>
              <a:pPr/>
              <a:t>2016-10-26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1650-F918-4EC4-852D-2687FD1863E2}" type="datetime1">
              <a:rPr lang="zh-CN" altLang="en-US" smtClean="0"/>
              <a:pPr/>
              <a:t>2016-10-26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9F6D8-99AA-4229-A72D-CCEC9F5280ED}" type="datetime1">
              <a:rPr lang="zh-CN" altLang="en-US" smtClean="0"/>
              <a:pPr/>
              <a:t>2016-10-26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34E68-3A3D-4228-872D-FA6330A0872C}" type="datetime1">
              <a:rPr lang="zh-CN" altLang="en-US" smtClean="0"/>
              <a:pPr/>
              <a:t>2016-10-26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15CFB-935C-43F4-87D6-ADF1ED55B9E8}" type="datetime1">
              <a:rPr lang="zh-CN" altLang="en-US" smtClean="0"/>
              <a:pPr/>
              <a:t>2016-10-26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62B81-F455-4BA1-AFE1-9150F173B8F1}" type="datetime1">
              <a:rPr lang="zh-CN" altLang="en-US" smtClean="0"/>
              <a:pPr/>
              <a:t>2016-10-26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0ECBC-5BC4-4FA5-8DDC-125E331BBBFA}" type="datetime1">
              <a:rPr lang="zh-CN" altLang="en-US" smtClean="0"/>
              <a:pPr/>
              <a:t>2016-10-26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A5EDB-F613-402A-8F41-D6EE4D346C53}" type="datetime1">
              <a:rPr lang="zh-CN" altLang="en-US" smtClean="0"/>
              <a:pPr/>
              <a:t>2016-10-26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07DF3-621E-46A1-9FA8-71071C3303E4}" type="datetime1">
              <a:rPr lang="zh-CN" altLang="en-US" smtClean="0"/>
              <a:pPr/>
              <a:t>2016-10-26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UIBE</a:t>
            </a:r>
            <a:r>
              <a:rPr lang="zh-CN" altLang="en-US" dirty="0" smtClean="0"/>
              <a:t>网上预算申报业务和操作指南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en-US" altLang="zh-CN" dirty="0" smtClean="0">
              <a:solidFill>
                <a:schemeClr val="tx1"/>
              </a:solidFill>
            </a:endParaRPr>
          </a:p>
          <a:p>
            <a:pPr algn="r"/>
            <a:r>
              <a:rPr lang="en-US" altLang="zh-CN" dirty="0" smtClean="0">
                <a:solidFill>
                  <a:schemeClr val="tx1"/>
                </a:solidFill>
              </a:rPr>
              <a:t>--</a:t>
            </a:r>
            <a:r>
              <a:rPr lang="zh-CN" altLang="en-US" dirty="0" smtClean="0">
                <a:solidFill>
                  <a:schemeClr val="tx1"/>
                </a:solidFill>
              </a:rPr>
              <a:t>财务处</a:t>
            </a:r>
            <a:endParaRPr lang="en-US" altLang="zh-CN" dirty="0" smtClean="0">
              <a:solidFill>
                <a:schemeClr val="tx1"/>
              </a:solidFill>
            </a:endParaRPr>
          </a:p>
          <a:p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76400"/>
            <a:ext cx="9553575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一、系统登录并初始化</a:t>
            </a:r>
            <a:endParaRPr lang="zh-CN" altLang="en-US" dirty="0"/>
          </a:p>
        </p:txBody>
      </p:sp>
      <p:sp>
        <p:nvSpPr>
          <p:cNvPr id="5" name="椭圆形标注 4"/>
          <p:cNvSpPr/>
          <p:nvPr/>
        </p:nvSpPr>
        <p:spPr>
          <a:xfrm>
            <a:off x="6286512" y="2000240"/>
            <a:ext cx="2571768" cy="1541342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zh-CN" altLang="en-US" sz="1600" dirty="0" smtClean="0">
                <a:solidFill>
                  <a:srgbClr val="FF0000"/>
                </a:solidFill>
              </a:rPr>
              <a:t>登录名：部门编号</a:t>
            </a:r>
            <a:endParaRPr lang="en-US" altLang="zh-CN" sz="1600" dirty="0" smtClean="0">
              <a:solidFill>
                <a:srgbClr val="FF0000"/>
              </a:solidFill>
            </a:endParaRPr>
          </a:p>
          <a:p>
            <a:pPr algn="ctr"/>
            <a:r>
              <a:rPr lang="zh-CN" altLang="en-US" sz="1600" dirty="0" smtClean="0">
                <a:solidFill>
                  <a:srgbClr val="FF0000"/>
                </a:solidFill>
              </a:rPr>
              <a:t>密码同薪酬发放管理系统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5922" y="785794"/>
            <a:ext cx="9078078" cy="5126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上箭头 6"/>
          <p:cNvSpPr/>
          <p:nvPr/>
        </p:nvSpPr>
        <p:spPr>
          <a:xfrm>
            <a:off x="6715140" y="1071546"/>
            <a:ext cx="285752" cy="92869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929322" y="2214554"/>
            <a:ext cx="1785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单击部门名称进行初始化设置</a:t>
            </a:r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23747" y="1428736"/>
            <a:ext cx="8018450" cy="4697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椭圆形标注 4"/>
          <p:cNvSpPr/>
          <p:nvPr/>
        </p:nvSpPr>
        <p:spPr>
          <a:xfrm>
            <a:off x="5214942" y="4429132"/>
            <a:ext cx="2214578" cy="612648"/>
          </a:xfrm>
          <a:prstGeom prst="wedgeEllipseCallout">
            <a:avLst>
              <a:gd name="adj1" fmla="val -39065"/>
              <a:gd name="adj2" fmla="val 1070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可进行相关修改，然后保存</a:t>
            </a: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二、支出项目申报</a:t>
            </a:r>
            <a:endParaRPr lang="zh-CN" alt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1857364"/>
            <a:ext cx="9009601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椭圆形标注 6"/>
          <p:cNvSpPr/>
          <p:nvPr/>
        </p:nvSpPr>
        <p:spPr>
          <a:xfrm>
            <a:off x="6215074" y="1214422"/>
            <a:ext cx="2428892" cy="1000132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2"/>
                </a:solidFill>
              </a:rPr>
              <a:t>单击进行支出项目申报</a:t>
            </a:r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28736"/>
            <a:ext cx="8339993" cy="4697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云形标注 5"/>
          <p:cNvSpPr/>
          <p:nvPr/>
        </p:nvSpPr>
        <p:spPr>
          <a:xfrm>
            <a:off x="4572000" y="4071942"/>
            <a:ext cx="3071834" cy="1428760"/>
          </a:xfrm>
          <a:prstGeom prst="cloudCallout">
            <a:avLst>
              <a:gd name="adj1" fmla="val -60292"/>
              <a:gd name="adj2" fmla="val 2465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2"/>
                </a:solidFill>
              </a:rPr>
              <a:t>选定预算方案“部门预算”、预算年度“</a:t>
            </a:r>
            <a:r>
              <a:rPr lang="en-US" altLang="zh-CN" dirty="0" smtClean="0">
                <a:solidFill>
                  <a:schemeClr val="tx2"/>
                </a:solidFill>
              </a:rPr>
              <a:t>2017</a:t>
            </a:r>
            <a:r>
              <a:rPr lang="zh-CN" altLang="en-US" dirty="0" smtClean="0">
                <a:solidFill>
                  <a:schemeClr val="tx2"/>
                </a:solidFill>
              </a:rPr>
              <a:t>”，单击确定</a:t>
            </a: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28726" y="1142984"/>
            <a:ext cx="12130633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500034" y="4857760"/>
            <a:ext cx="10572824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extrusionClr>
                <a:schemeClr val="bg2"/>
              </a:extrusionClr>
              <a:contourClr>
                <a:srgbClr val="C00000"/>
              </a:contourClr>
            </a:sp3d>
          </a:bodyPr>
          <a:lstStyle/>
          <a:p>
            <a:r>
              <a:rPr lang="zh-CN" altLang="en-US" dirty="0" smtClean="0">
                <a:effectLst>
                  <a:outerShdw blurRad="50800" dist="50800" dir="5400000" algn="ctr" rotWithShape="0">
                    <a:schemeClr val="accent5">
                      <a:lumMod val="20000"/>
                      <a:lumOff val="80000"/>
                    </a:schemeClr>
                  </a:outerShdw>
                </a:effectLst>
              </a:rPr>
              <a:t>初始显示部门可以填报的所有项目，也可以点击左上角部门名称进行分工分类填报，其中校设备预算是指学校经费负担的政府采购预算，自有资金负担的政府采购请在具体项目下</a:t>
            </a:r>
            <a:r>
              <a:rPr lang="en-US" altLang="zh-CN" dirty="0" smtClean="0">
                <a:effectLst>
                  <a:outerShdw blurRad="50800" dist="50800" dir="5400000" algn="ctr" rotWithShape="0">
                    <a:schemeClr val="accent5">
                      <a:lumMod val="20000"/>
                      <a:lumOff val="80000"/>
                    </a:schemeClr>
                  </a:outerShdw>
                </a:effectLst>
              </a:rPr>
              <a:t>310</a:t>
            </a:r>
            <a:r>
              <a:rPr lang="zh-CN" altLang="en-US" dirty="0" smtClean="0">
                <a:effectLst>
                  <a:outerShdw blurRad="50800" dist="50800" dir="5400000" algn="ctr" rotWithShape="0">
                    <a:schemeClr val="accent5">
                      <a:lumMod val="20000"/>
                      <a:lumOff val="80000"/>
                    </a:schemeClr>
                  </a:outerShdw>
                </a:effectLst>
              </a:rPr>
              <a:t>开头的支出明细填报。单击“填写”进行具体项目填报。只能点击“填写”填报，点击其他位置只能查看。</a:t>
            </a:r>
            <a:endParaRPr lang="zh-CN" altLang="en-US" dirty="0">
              <a:effectLst>
                <a:outerShdw blurRad="50800" dist="50800" dir="5400000" algn="ctr" rotWithShape="0">
                  <a:schemeClr val="accent5">
                    <a:lumMod val="20000"/>
                    <a:lumOff val="80000"/>
                  </a:schemeClr>
                </a:outerShdw>
              </a:effectLst>
            </a:endParaRPr>
          </a:p>
        </p:txBody>
      </p:sp>
      <p:sp>
        <p:nvSpPr>
          <p:cNvPr id="11" name="左弧形箭头 10"/>
          <p:cNvSpPr/>
          <p:nvPr/>
        </p:nvSpPr>
        <p:spPr>
          <a:xfrm>
            <a:off x="-357223" y="3214686"/>
            <a:ext cx="821569" cy="164307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椭圆形标注 4"/>
          <p:cNvSpPr/>
          <p:nvPr/>
        </p:nvSpPr>
        <p:spPr>
          <a:xfrm>
            <a:off x="-357222" y="1785926"/>
            <a:ext cx="2571768" cy="107157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在“校设备预算”属性下增加项目，名称定为“校政府采购预算”，申请校拨经费。</a:t>
            </a:r>
            <a:endParaRPr lang="zh-CN" altLang="en-US" sz="1400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864251" y="928670"/>
            <a:ext cx="10008251" cy="474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上箭头 4"/>
          <p:cNvSpPr/>
          <p:nvPr/>
        </p:nvSpPr>
        <p:spPr>
          <a:xfrm>
            <a:off x="1357290" y="4071942"/>
            <a:ext cx="1000132" cy="250033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填写“本年申报</a:t>
            </a:r>
            <a:r>
              <a:rPr lang="en-US" altLang="zh-CN" dirty="0" smtClean="0"/>
              <a:t>1</a:t>
            </a:r>
            <a:r>
              <a:rPr lang="zh-CN" altLang="en-US" dirty="0" smtClean="0"/>
              <a:t>”</a:t>
            </a:r>
            <a:endParaRPr lang="zh-CN" altLang="en-US" dirty="0"/>
          </a:p>
        </p:txBody>
      </p:sp>
      <p:sp>
        <p:nvSpPr>
          <p:cNvPr id="6" name="右箭头 5"/>
          <p:cNvSpPr/>
          <p:nvPr/>
        </p:nvSpPr>
        <p:spPr>
          <a:xfrm>
            <a:off x="5214942" y="4857760"/>
            <a:ext cx="2500330" cy="10001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单击“保存”，“下一步”</a:t>
            </a:r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57420" y="357166"/>
            <a:ext cx="12830176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椭圆形标注 6"/>
          <p:cNvSpPr/>
          <p:nvPr/>
        </p:nvSpPr>
        <p:spPr>
          <a:xfrm>
            <a:off x="2857488" y="857232"/>
            <a:ext cx="2214578" cy="96983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进行支出明细申报，填写申报依据</a:t>
            </a:r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929545" y="1000108"/>
            <a:ext cx="10073545" cy="4598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椭圆形标注 4"/>
          <p:cNvSpPr/>
          <p:nvPr/>
        </p:nvSpPr>
        <p:spPr>
          <a:xfrm>
            <a:off x="2428860" y="357166"/>
            <a:ext cx="4143404" cy="1571636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310</a:t>
            </a:r>
            <a:r>
              <a:rPr lang="zh-CN" altLang="en-US" dirty="0" smtClean="0"/>
              <a:t>开头的支出明细进行政府采购支出填报，其中设备家具类各分类填报金额应与后续“项目经费设备明细”相一致。否则系统校验不过。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2000296" y="857232"/>
            <a:ext cx="11720227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上箭头 4"/>
          <p:cNvSpPr/>
          <p:nvPr/>
        </p:nvSpPr>
        <p:spPr>
          <a:xfrm>
            <a:off x="0" y="2571744"/>
            <a:ext cx="928694" cy="2143140"/>
          </a:xfrm>
          <a:prstGeom prst="upArrow">
            <a:avLst>
              <a:gd name="adj1" fmla="val 6312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选择与上一步支出明细一致的分类</a:t>
            </a:r>
            <a:endParaRPr lang="zh-CN" altLang="en-US" sz="1200" dirty="0"/>
          </a:p>
        </p:txBody>
      </p:sp>
      <p:sp>
        <p:nvSpPr>
          <p:cNvPr id="7" name="椭圆形标注 6"/>
          <p:cNvSpPr/>
          <p:nvPr/>
        </p:nvSpPr>
        <p:spPr>
          <a:xfrm>
            <a:off x="8286776" y="857232"/>
            <a:ext cx="1714512" cy="826962"/>
          </a:xfrm>
          <a:prstGeom prst="wedgeEllipseCallout">
            <a:avLst>
              <a:gd name="adj1" fmla="val -11588"/>
              <a:gd name="adj2" fmla="val 757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单击增加采购填报行</a:t>
            </a:r>
            <a:endParaRPr lang="zh-CN" altLang="en-US" sz="1400" dirty="0"/>
          </a:p>
        </p:txBody>
      </p:sp>
      <p:sp>
        <p:nvSpPr>
          <p:cNvPr id="8" name="上箭头 7"/>
          <p:cNvSpPr/>
          <p:nvPr/>
        </p:nvSpPr>
        <p:spPr>
          <a:xfrm>
            <a:off x="1571604" y="2571744"/>
            <a:ext cx="1214446" cy="21431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尽量参照政府采购目录里的标准名称</a:t>
            </a:r>
            <a:endParaRPr lang="zh-CN" alt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2643174" y="3714752"/>
            <a:ext cx="3647152" cy="36933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outerShdw blurRad="50800" dist="50800" dir="5400000" algn="ctr" rotWithShape="0">
              <a:schemeClr val="accent1"/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政府采购目录已挂到财务信息网上</a:t>
            </a:r>
            <a:endParaRPr lang="zh-CN" altLang="en-US" dirty="0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702698" y="1428736"/>
            <a:ext cx="9846698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上箭头 5"/>
          <p:cNvSpPr/>
          <p:nvPr/>
        </p:nvSpPr>
        <p:spPr>
          <a:xfrm>
            <a:off x="8143900" y="2857496"/>
            <a:ext cx="698946" cy="2357454"/>
          </a:xfrm>
          <a:prstGeom prst="upArrow">
            <a:avLst>
              <a:gd name="adj1" fmla="val 50000"/>
              <a:gd name="adj2" fmla="val 524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单击可上传支撑材料等</a:t>
            </a:r>
            <a:endParaRPr lang="zh-CN" altLang="en-US" sz="1400" dirty="0"/>
          </a:p>
        </p:txBody>
      </p:sp>
      <p:sp>
        <p:nvSpPr>
          <p:cNvPr id="4" name="椭圆形标注 3"/>
          <p:cNvSpPr/>
          <p:nvPr/>
        </p:nvSpPr>
        <p:spPr>
          <a:xfrm>
            <a:off x="857224" y="857232"/>
            <a:ext cx="3071834" cy="132702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会议费、培训费等模板下载</a:t>
            </a: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28700" y="981075"/>
            <a:ext cx="1120140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椭圆形标注 5"/>
          <p:cNvSpPr/>
          <p:nvPr/>
        </p:nvSpPr>
        <p:spPr>
          <a:xfrm>
            <a:off x="5286380" y="642918"/>
            <a:ext cx="2786082" cy="1357322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可新增项目、删除项目，填报完成应进行数据校验，校验通过后，提交、审核。提交和审核是同一角色操作，审核时可退回修改，审核通过即上报，无法再行修改。</a:t>
            </a:r>
            <a:endParaRPr lang="zh-CN" altLang="en-US" sz="1200" dirty="0"/>
          </a:p>
        </p:txBody>
      </p:sp>
      <p:sp>
        <p:nvSpPr>
          <p:cNvPr id="9" name="矩形 8"/>
          <p:cNvSpPr/>
          <p:nvPr/>
        </p:nvSpPr>
        <p:spPr>
          <a:xfrm>
            <a:off x="-357222" y="4500570"/>
            <a:ext cx="6786610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/>
              <a:t>单击白色方框选中项目进行提交等操作，每页显示记录的条数可以选择，项目多于一页时可选择每页显示全部记录批量进行提交等操作。</a:t>
            </a:r>
            <a:endParaRPr lang="zh-CN" altLang="en-US" dirty="0"/>
          </a:p>
        </p:txBody>
      </p:sp>
      <p:sp>
        <p:nvSpPr>
          <p:cNvPr id="12" name="椭圆形标注 11"/>
          <p:cNvSpPr/>
          <p:nvPr/>
        </p:nvSpPr>
        <p:spPr>
          <a:xfrm>
            <a:off x="8501090" y="1428736"/>
            <a:ext cx="914400" cy="61264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只需打印汇总表上报</a:t>
            </a:r>
            <a:endParaRPr lang="zh-CN" altLang="en-US" sz="1200" dirty="0"/>
          </a:p>
        </p:txBody>
      </p:sp>
      <p:cxnSp>
        <p:nvCxnSpPr>
          <p:cNvPr id="14" name="曲线连接符 13"/>
          <p:cNvCxnSpPr/>
          <p:nvPr/>
        </p:nvCxnSpPr>
        <p:spPr>
          <a:xfrm rot="16200000" flipH="1">
            <a:off x="-678693" y="4250537"/>
            <a:ext cx="428628" cy="21431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357354" y="1285860"/>
            <a:ext cx="11715832" cy="2396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椭圆形标注 2"/>
          <p:cNvSpPr/>
          <p:nvPr/>
        </p:nvSpPr>
        <p:spPr>
          <a:xfrm>
            <a:off x="8501090" y="2285992"/>
            <a:ext cx="1285884" cy="857256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项目状态应为已提交。</a:t>
            </a:r>
            <a:endParaRPr lang="zh-CN" altLang="en-US" dirty="0"/>
          </a:p>
        </p:txBody>
      </p:sp>
      <p:sp>
        <p:nvSpPr>
          <p:cNvPr id="4" name="椭圆形标注 3"/>
          <p:cNvSpPr/>
          <p:nvPr/>
        </p:nvSpPr>
        <p:spPr>
          <a:xfrm>
            <a:off x="6286512" y="571480"/>
            <a:ext cx="1428760" cy="89840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只需打印汇总表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支出项目填报注意事项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dirty="0" smtClean="0"/>
              <a:t>1.</a:t>
            </a:r>
            <a:r>
              <a:rPr lang="zh-CN" altLang="en-US" dirty="0" smtClean="0"/>
              <a:t>能看到的项目基本就是能填报的项目，需要新增支出项目的，可在系统里自行添加自定项目名称进行申报。</a:t>
            </a:r>
            <a:endParaRPr lang="en-US" altLang="zh-CN" dirty="0" smtClean="0"/>
          </a:p>
          <a:p>
            <a:r>
              <a:rPr lang="en-US" altLang="zh-CN" dirty="0" smtClean="0"/>
              <a:t>2.</a:t>
            </a:r>
            <a:r>
              <a:rPr lang="zh-CN" altLang="en-US" dirty="0" smtClean="0"/>
              <a:t>项目支出明细里填列会议费、培训费后，须下载相应模板，填写完毕后上传。</a:t>
            </a:r>
            <a:endParaRPr lang="en-US" altLang="zh-CN" dirty="0" smtClean="0"/>
          </a:p>
          <a:p>
            <a:r>
              <a:rPr lang="en-US" altLang="zh-CN" dirty="0" smtClean="0"/>
              <a:t>3.</a:t>
            </a:r>
            <a:r>
              <a:rPr lang="zh-CN" altLang="en-US" dirty="0" smtClean="0"/>
              <a:t>政府采购预算申报已经嵌入到具体项目，申报学校经费的，在系统内自行添加项目，名称定为</a:t>
            </a:r>
            <a:r>
              <a:rPr lang="zh-CN" altLang="en-US" dirty="0" smtClean="0">
                <a:solidFill>
                  <a:srgbClr val="FF0000"/>
                </a:solidFill>
              </a:rPr>
              <a:t>“校政府采购预算</a:t>
            </a:r>
            <a:r>
              <a:rPr lang="zh-CN" altLang="en-US" dirty="0" smtClean="0"/>
              <a:t>”。</a:t>
            </a:r>
            <a:endParaRPr lang="en-US" altLang="zh-CN" dirty="0" smtClean="0"/>
          </a:p>
          <a:p>
            <a:r>
              <a:rPr lang="en-US" altLang="zh-CN" dirty="0" smtClean="0"/>
              <a:t>4.</a:t>
            </a:r>
            <a:r>
              <a:rPr lang="zh-CN" altLang="en-US" dirty="0" smtClean="0"/>
              <a:t>学校日常运行经费申报权限基本已放给归口管理部门，如后勤处、资产处、保卫处等，如有未尽事项，可在系统里自行添加项目填报。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785850" y="2928934"/>
            <a:ext cx="10820400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三、收入项目申报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1000100" y="1643050"/>
            <a:ext cx="75724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收入项目申报与支出项目类似，</a:t>
            </a:r>
            <a:r>
              <a:rPr lang="zh-CN" altLang="en-US" dirty="0" smtClean="0">
                <a:solidFill>
                  <a:srgbClr val="FF0000"/>
                </a:solidFill>
              </a:rPr>
              <a:t>不同的是需要填报上缴学校数，</a:t>
            </a:r>
            <a:r>
              <a:rPr lang="zh-CN" altLang="en-US" dirty="0" smtClean="0"/>
              <a:t>对于全日制在校生学费、住宿费等没有相应项目，可在申报时点击“新增”按钮增加项目，比如研究生院在填报硕士生（不分成）学费时，可新增项目并命名，注意新增时先选择左侧对应明细分类。</a:t>
            </a:r>
            <a:endParaRPr lang="zh-CN" altLang="en-US" dirty="0"/>
          </a:p>
        </p:txBody>
      </p:sp>
      <p:sp>
        <p:nvSpPr>
          <p:cNvPr id="8" name="下弧形箭头 7"/>
          <p:cNvSpPr/>
          <p:nvPr/>
        </p:nvSpPr>
        <p:spPr>
          <a:xfrm>
            <a:off x="-857256" y="4429132"/>
            <a:ext cx="857256" cy="357190"/>
          </a:xfrm>
          <a:prstGeom prst="curvedUpArrow">
            <a:avLst>
              <a:gd name="adj1" fmla="val 25000"/>
              <a:gd name="adj2" fmla="val 50000"/>
              <a:gd name="adj3" fmla="val 79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右弧形箭头 5"/>
          <p:cNvSpPr/>
          <p:nvPr/>
        </p:nvSpPr>
        <p:spPr>
          <a:xfrm>
            <a:off x="2643174" y="4929198"/>
            <a:ext cx="731520" cy="121615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具体填报收入范围</a:t>
            </a:r>
            <a:endParaRPr lang="zh-CN" altLang="en-US" dirty="0"/>
          </a:p>
        </p:txBody>
      </p:sp>
      <p:graphicFrame>
        <p:nvGraphicFramePr>
          <p:cNvPr id="7" name="内容占位符 6"/>
          <p:cNvGraphicFramePr>
            <a:graphicFrameLocks noGrp="1"/>
          </p:cNvGraphicFramePr>
          <p:nvPr>
            <p:ph idx="1"/>
          </p:nvPr>
        </p:nvGraphicFramePr>
        <p:xfrm>
          <a:off x="428597" y="1600200"/>
          <a:ext cx="8258204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1804"/>
                <a:gridCol w="2743200"/>
                <a:gridCol w="2743200"/>
              </a:tblGrid>
              <a:tr h="74168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科目代码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收入项目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 smtClean="0">
                          <a:latin typeface="仿宋_GB2312"/>
                        </a:rPr>
                        <a:t>填报部门（可在系统里自行添加专业门类收入项目）</a:t>
                      </a:r>
                      <a:endParaRPr lang="zh-CN" altLang="en-US" sz="1400" b="0" i="0" u="none" strike="noStrike" dirty="0">
                        <a:latin typeface="仿宋_GB2312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1" i="0" u="none" strike="noStrike" dirty="0">
                          <a:latin typeface="仿宋_GB2312"/>
                        </a:rPr>
                        <a:t>210301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>
                          <a:latin typeface="仿宋_GB2312"/>
                        </a:rPr>
                        <a:t>学费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　</a:t>
                      </a:r>
                      <a:endParaRPr lang="en-US" altLang="zh-CN" sz="1400" b="0" i="0" u="none" strike="noStrike" dirty="0" smtClean="0">
                        <a:latin typeface="仿宋_GB2312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 dirty="0">
                          <a:latin typeface="仿宋_GB2312"/>
                        </a:rPr>
                        <a:t>21030103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硕士生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研究生院填报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2103010301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  硕士生（不分成）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研究生院填报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2103010302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  硕士生（分成）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 smtClean="0">
                          <a:latin typeface="仿宋_GB2312"/>
                        </a:rPr>
                        <a:t>研究生院填报</a:t>
                      </a:r>
                      <a:endParaRPr lang="zh-CN" altLang="en-US" sz="1400" b="0" i="0" u="none" strike="noStrike" dirty="0">
                        <a:latin typeface="仿宋_GB2312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 dirty="0">
                          <a:latin typeface="仿宋_GB2312"/>
                        </a:rPr>
                        <a:t>21030104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博士生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研究生院填报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21030105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留学生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国际学院填报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21030106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继续教育生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继续教育学院填报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21030107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远程教育学生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远程学院填报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21030108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院系研究生课程班生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办班学院、部门填报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1" i="0" u="none" strike="noStrike" dirty="0">
                          <a:latin typeface="+mn-ea"/>
                          <a:ea typeface="+mn-ea"/>
                        </a:rPr>
                        <a:t>210302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>
                          <a:latin typeface="+mn-ea"/>
                          <a:ea typeface="+mn-ea"/>
                        </a:rPr>
                        <a:t>住宿费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 smtClean="0">
                          <a:latin typeface="+mn-ea"/>
                          <a:ea typeface="+mn-ea"/>
                        </a:rPr>
                        <a:t>填报部门（可按楼宇填报）</a:t>
                      </a:r>
                      <a:endParaRPr lang="zh-CN" altLang="en-US" sz="140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+mn-ea"/>
                          <a:ea typeface="+mn-ea"/>
                        </a:rPr>
                        <a:t>本科生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后勤管理处填报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双学位生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后勤管理处填报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硕士生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后勤管理处填报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 dirty="0">
                          <a:latin typeface="+mn-ea"/>
                          <a:ea typeface="+mn-ea"/>
                        </a:rPr>
                        <a:t>21030204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博士生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后勤管理处填报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留学生宿费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国际学院填报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2103020501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6</a:t>
                      </a:r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号楼汇宾（留学生）公寓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国际学院填报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2103020502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0</a:t>
                      </a:r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号楼汇德公寓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国际学院填报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2103020503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5</a:t>
                      </a:r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号楼汇才公寓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国际学院填报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  虹远楼留学生住宿费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国际学院填报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继续教育生宿费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后勤管理处填报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2103020606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  宏远楼、高远楼宿费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后勤管理处、继教院填报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进修生宿费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+mn-ea"/>
                          <a:ea typeface="+mn-ea"/>
                        </a:rPr>
                        <a:t>后勤管理处填报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097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1" i="0" u="none" strike="noStrike" dirty="0">
                          <a:latin typeface="仿宋_GB2312"/>
                        </a:rPr>
                        <a:t>210303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>
                          <a:latin typeface="仿宋_GB2312"/>
                        </a:rPr>
                        <a:t>委托培养费（</a:t>
                      </a:r>
                      <a:r>
                        <a:rPr lang="en-US" altLang="zh-CN" sz="1400" b="1" i="0" u="none" strike="noStrike">
                          <a:latin typeface="仿宋_GB2312"/>
                        </a:rPr>
                        <a:t>EMBA,EJM,JM</a:t>
                      </a:r>
                      <a:r>
                        <a:rPr lang="zh-CN" altLang="en-US" sz="1400" b="1" i="0" u="none" strike="noStrike">
                          <a:latin typeface="仿宋_GB2312"/>
                        </a:rPr>
                        <a:t>等非全日制硕士</a:t>
                      </a:r>
                      <a:r>
                        <a:rPr lang="en-US" altLang="zh-CN" sz="1400" b="1" i="0" u="none" strike="noStrike">
                          <a:latin typeface="仿宋_GB2312"/>
                        </a:rPr>
                        <a:t>)</a:t>
                      </a:r>
                      <a:endParaRPr lang="zh-CN" altLang="en-US" sz="1400" b="1" i="0" u="none" strike="noStrike">
                        <a:latin typeface="仿宋_GB231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研究生院、商学院、法学院等填报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1" i="0" u="none" strike="noStrike">
                          <a:latin typeface="仿宋_GB2312"/>
                        </a:rPr>
                        <a:t>210304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>
                          <a:latin typeface="仿宋_GB2312"/>
                        </a:rPr>
                        <a:t>函授、夜大学费及短训班培训费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 smtClean="0">
                          <a:latin typeface="仿宋_GB2312"/>
                        </a:rPr>
                        <a:t>系统里一般有相应项目，可增加新的创收项目</a:t>
                      </a:r>
                      <a:endParaRPr lang="zh-CN" altLang="en-US" sz="1400" b="0" i="0" u="none" strike="noStrike" dirty="0">
                        <a:latin typeface="仿宋_GB2312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21030401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院系短训班生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办班学院、部门填报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21030402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自费留学生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国际学院填报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21030403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中外国际班生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相关学院、部门填报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21030404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继续教育培训生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继续教育学院填报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21030405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校际交流培训费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国际处等填报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4029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1" i="0" u="none" strike="noStrike" dirty="0">
                          <a:latin typeface="仿宋_GB2312"/>
                        </a:rPr>
                        <a:t>4401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>
                          <a:latin typeface="仿宋_GB2312"/>
                        </a:rPr>
                        <a:t>经营收入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各相关学院、部、处</a:t>
                      </a:r>
                      <a:r>
                        <a:rPr lang="zh-CN" altLang="en-US" sz="1400" b="0" i="0" u="none" strike="noStrike" dirty="0" smtClean="0">
                          <a:latin typeface="仿宋_GB2312"/>
                        </a:rPr>
                        <a:t>填报（系统里一般有项目）</a:t>
                      </a:r>
                      <a:endParaRPr lang="zh-CN" altLang="en-US" sz="1400" b="0" i="0" u="none" strike="noStrike" dirty="0">
                        <a:latin typeface="仿宋_GB2312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44010101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  咨询、开发、服务收入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档案馆、体育部等部门填报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44010104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  复印、打字、资料收入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后勤管理处、学刊部等部门填报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44010105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  会务收入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44010106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 dirty="0">
                          <a:latin typeface="仿宋_GB2312"/>
                        </a:rPr>
                        <a:t>  房屋租金收入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 dirty="0">
                          <a:latin typeface="仿宋_GB2312"/>
                        </a:rPr>
                        <a:t>资产管理处</a:t>
                      </a:r>
                      <a:r>
                        <a:rPr lang="zh-CN" altLang="en-US" sz="1400" b="1" i="0" u="none" strike="noStrike" dirty="0" smtClean="0">
                          <a:latin typeface="仿宋_GB2312"/>
                        </a:rPr>
                        <a:t>填报，需要加项目</a:t>
                      </a:r>
                      <a:endParaRPr lang="zh-CN" altLang="en-US" sz="1400" b="1" i="0" u="none" strike="noStrike" dirty="0">
                        <a:latin typeface="仿宋_GB2312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44010199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  其他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场租费等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1" i="0" u="none" strike="noStrike">
                          <a:latin typeface="仿宋_GB2312"/>
                        </a:rPr>
                        <a:t>4501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>
                          <a:latin typeface="仿宋_GB2312"/>
                        </a:rPr>
                        <a:t>其他收入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>
                          <a:latin typeface="仿宋_GB2312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450101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>
                          <a:latin typeface="仿宋_GB2312"/>
                        </a:rPr>
                        <a:t>  投资收益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 dirty="0">
                          <a:latin typeface="仿宋_GB2312"/>
                        </a:rPr>
                        <a:t>资产管理处</a:t>
                      </a:r>
                      <a:r>
                        <a:rPr lang="zh-CN" altLang="en-US" sz="1400" b="1" i="0" u="none" strike="noStrike" dirty="0" smtClean="0">
                          <a:latin typeface="仿宋_GB2312"/>
                        </a:rPr>
                        <a:t>填报，需要加项目</a:t>
                      </a:r>
                      <a:endParaRPr lang="zh-CN" altLang="en-US" sz="1400" b="1" i="0" u="none" strike="noStrike" dirty="0">
                        <a:latin typeface="仿宋_GB2312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450102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  捐赠收入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相关部门</a:t>
                      </a:r>
                      <a:r>
                        <a:rPr lang="zh-CN" altLang="en-US" sz="1400" b="0" i="0" u="none" strike="noStrike" dirty="0" smtClean="0">
                          <a:latin typeface="仿宋_GB2312"/>
                        </a:rPr>
                        <a:t>填报，需要加项目</a:t>
                      </a:r>
                      <a:endParaRPr lang="zh-CN" altLang="en-US" sz="1400" b="0" i="0" u="none" strike="noStrike" dirty="0">
                        <a:latin typeface="仿宋_GB2312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428736"/>
            <a:ext cx="7572428" cy="4535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椭圆形标注 4"/>
          <p:cNvSpPr/>
          <p:nvPr/>
        </p:nvSpPr>
        <p:spPr>
          <a:xfrm>
            <a:off x="1928794" y="1285860"/>
            <a:ext cx="2928958" cy="96983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对于分级的收入项目，只填报“收入”子项目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收入项目填报注意事项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1.</a:t>
            </a:r>
            <a:r>
              <a:rPr lang="zh-CN" altLang="en-US" dirty="0" smtClean="0"/>
              <a:t>各类办班创收和经营收入基本已有项目，可在具体项目下填报，</a:t>
            </a:r>
            <a:r>
              <a:rPr lang="zh-CN" altLang="en-US" dirty="0" smtClean="0">
                <a:solidFill>
                  <a:srgbClr val="FF0000"/>
                </a:solidFill>
              </a:rPr>
              <a:t>“分成”子项目无需填报。新增的创收项目可在系统里自行添加自定项目名称进行填报。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 smtClean="0"/>
              <a:t>2.</a:t>
            </a:r>
            <a:r>
              <a:rPr lang="zh-CN" altLang="en-US" dirty="0" smtClean="0"/>
              <a:t>有些全日制在校生学费、各类住宿费、投资收益等在系统里没有项目，</a:t>
            </a:r>
            <a:r>
              <a:rPr lang="zh-CN" altLang="en-US" dirty="0" smtClean="0">
                <a:solidFill>
                  <a:srgbClr val="FF0000"/>
                </a:solidFill>
              </a:rPr>
              <a:t>由归口部门自行添加填报。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 smtClean="0">
                <a:solidFill>
                  <a:srgbClr val="FF0000"/>
                </a:solidFill>
              </a:rPr>
              <a:t>3.</a:t>
            </a:r>
            <a:r>
              <a:rPr lang="zh-CN" altLang="en-US" dirty="0" smtClean="0">
                <a:solidFill>
                  <a:srgbClr val="FF0000"/>
                </a:solidFill>
              </a:rPr>
              <a:t>各分项创收收入不能合并填报。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 smtClean="0"/>
              <a:t>3.</a:t>
            </a:r>
            <a:r>
              <a:rPr lang="zh-CN" altLang="en-US" dirty="0" smtClean="0"/>
              <a:t>所有金额填报单位为“元”。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四、财务信息网账务查询授权方法</a:t>
            </a:r>
            <a:endParaRPr lang="zh-CN" altLang="en-US" dirty="0"/>
          </a:p>
        </p:txBody>
      </p:sp>
      <p:pic>
        <p:nvPicPr>
          <p:cNvPr id="4" name="内容占位符 3" descr="查询授权设置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2535" y="1600200"/>
            <a:ext cx="8138930" cy="4525963"/>
          </a:xfrm>
        </p:spPr>
      </p:pic>
      <p:sp>
        <p:nvSpPr>
          <p:cNvPr id="5" name="左箭头 4"/>
          <p:cNvSpPr/>
          <p:nvPr/>
        </p:nvSpPr>
        <p:spPr>
          <a:xfrm>
            <a:off x="1714480" y="4500570"/>
            <a:ext cx="4000528" cy="77038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点击“项目查询授权设置”</a:t>
            </a: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查询权限设置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94967"/>
            <a:ext cx="8229600" cy="3736428"/>
          </a:xfrm>
        </p:spPr>
      </p:pic>
      <p:sp>
        <p:nvSpPr>
          <p:cNvPr id="7" name="直角双向箭头 6"/>
          <p:cNvSpPr/>
          <p:nvPr/>
        </p:nvSpPr>
        <p:spPr>
          <a:xfrm>
            <a:off x="4643438" y="4286256"/>
            <a:ext cx="1214446" cy="1357322"/>
          </a:xfrm>
          <a:prstGeom prst="leftUpArrow">
            <a:avLst>
              <a:gd name="adj1" fmla="val 28627"/>
              <a:gd name="adj2" fmla="val 25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查询权限设置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1357298"/>
            <a:ext cx="8079907" cy="4525963"/>
          </a:xfrm>
        </p:spPr>
      </p:pic>
      <p:sp>
        <p:nvSpPr>
          <p:cNvPr id="5" name="下箭头 4"/>
          <p:cNvSpPr/>
          <p:nvPr/>
        </p:nvSpPr>
        <p:spPr>
          <a:xfrm>
            <a:off x="6929454" y="285749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25</a:t>
            </a:fld>
            <a:endParaRPr lang="zh-CN" alt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系统填报截止日期为</a:t>
            </a:r>
            <a:r>
              <a:rPr lang="en-US" altLang="zh-CN" dirty="0" smtClean="0"/>
              <a:t>11</a:t>
            </a:r>
            <a:r>
              <a:rPr lang="zh-CN" altLang="en-US" dirty="0" smtClean="0"/>
              <a:t>月</a:t>
            </a:r>
            <a:r>
              <a:rPr lang="en-US" altLang="zh-CN" dirty="0" smtClean="0"/>
              <a:t>15</a:t>
            </a:r>
            <a:r>
              <a:rPr lang="zh-CN" altLang="en-US" dirty="0" smtClean="0"/>
              <a:t>日，时间紧、任务重，辛苦大家了。</a:t>
            </a:r>
            <a:endParaRPr lang="en-US" altLang="zh-CN" dirty="0" smtClean="0"/>
          </a:p>
          <a:p>
            <a:r>
              <a:rPr lang="zh-CN" altLang="en-US" dirty="0" smtClean="0"/>
              <a:t>我们建立讨论</a:t>
            </a:r>
            <a:r>
              <a:rPr lang="en-US" altLang="zh-CN" dirty="0" smtClean="0"/>
              <a:t>QQ</a:t>
            </a:r>
            <a:r>
              <a:rPr lang="zh-CN" altLang="en-US" dirty="0" smtClean="0"/>
              <a:t>群，便于探讨解决问题，欢迎大家加入。</a:t>
            </a:r>
            <a:endParaRPr lang="en-US" altLang="zh-CN" dirty="0" smtClean="0"/>
          </a:p>
          <a:p>
            <a:r>
              <a:rPr lang="zh-CN" altLang="en-US" dirty="0" smtClean="0"/>
              <a:t>群号：</a:t>
            </a:r>
            <a:r>
              <a:rPr lang="en-US" altLang="zh-CN" dirty="0" smtClean="0"/>
              <a:t>172017439</a:t>
            </a:r>
          </a:p>
          <a:p>
            <a:r>
              <a:rPr lang="zh-CN" altLang="en-US" dirty="0" smtClean="0"/>
              <a:t>群名称：</a:t>
            </a:r>
            <a:r>
              <a:rPr lang="en-US" altLang="zh-CN" dirty="0" smtClean="0"/>
              <a:t>UIBE</a:t>
            </a:r>
            <a:r>
              <a:rPr lang="zh-CN" altLang="en-US" dirty="0" smtClean="0"/>
              <a:t>部门预算</a:t>
            </a:r>
            <a:endParaRPr lang="en-US" altLang="zh-CN" dirty="0" smtClean="0"/>
          </a:p>
          <a:p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26</a:t>
            </a:fld>
            <a:endParaRPr lang="zh-CN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altLang="zh-CN" dirty="0" smtClean="0">
              <a:solidFill>
                <a:schemeClr val="tx2"/>
              </a:solidFill>
              <a:latin typeface="华文隶书" pitchFamily="2" charset="-122"/>
              <a:ea typeface="华文隶书" pitchFamily="2" charset="-122"/>
            </a:endParaRPr>
          </a:p>
          <a:p>
            <a:pPr>
              <a:buNone/>
            </a:pPr>
            <a:endParaRPr lang="en-US" altLang="zh-CN" dirty="0" smtClean="0">
              <a:solidFill>
                <a:schemeClr val="tx2"/>
              </a:solidFill>
              <a:latin typeface="华文隶书" pitchFamily="2" charset="-122"/>
              <a:ea typeface="华文隶书" pitchFamily="2" charset="-122"/>
            </a:endParaRPr>
          </a:p>
          <a:p>
            <a:pPr>
              <a:buNone/>
            </a:pPr>
            <a:endParaRPr lang="en-US" altLang="zh-CN" dirty="0" smtClean="0">
              <a:solidFill>
                <a:schemeClr val="tx2"/>
              </a:solidFill>
              <a:latin typeface="华文隶书" pitchFamily="2" charset="-122"/>
              <a:ea typeface="华文隶书" pitchFamily="2" charset="-122"/>
            </a:endParaRPr>
          </a:p>
          <a:p>
            <a:pPr>
              <a:buNone/>
            </a:pPr>
            <a:r>
              <a:rPr lang="en-US" altLang="zh-CN" sz="6000" dirty="0" smtClean="0">
                <a:solidFill>
                  <a:schemeClr val="tx2"/>
                </a:solidFill>
                <a:latin typeface="华文隶书" pitchFamily="2" charset="-122"/>
                <a:ea typeface="华文隶书" pitchFamily="2" charset="-122"/>
              </a:rPr>
              <a:t>               </a:t>
            </a:r>
            <a:endParaRPr lang="zh-CN" altLang="en-US" sz="6000" dirty="0" smtClean="0">
              <a:solidFill>
                <a:schemeClr val="tx2"/>
              </a:solidFill>
              <a:latin typeface="华文隶书" pitchFamily="2" charset="-122"/>
              <a:ea typeface="华文隶书" pitchFamily="2" charset="-122"/>
            </a:endParaRPr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3000364" y="2714620"/>
            <a:ext cx="3679213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6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谢谢！！</a:t>
            </a:r>
            <a:endParaRPr lang="zh-CN" altLang="en-US" sz="6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27</a:t>
            </a:fld>
            <a:endParaRPr lang="zh-CN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</TotalTime>
  <Words>1147</Words>
  <PresentationFormat>全屏显示(4:3)</PresentationFormat>
  <Paragraphs>199</Paragraphs>
  <Slides>27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8" baseType="lpstr">
      <vt:lpstr>Office 主题</vt:lpstr>
      <vt:lpstr>UIBE网上预算申报业务和操作指南</vt:lpstr>
      <vt:lpstr>一、系统登录并初始化</vt:lpstr>
      <vt:lpstr>幻灯片 3</vt:lpstr>
      <vt:lpstr>幻灯片 4</vt:lpstr>
      <vt:lpstr>二、支出项目申报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支出项目填报注意事项</vt:lpstr>
      <vt:lpstr>三、收入项目申报</vt:lpstr>
      <vt:lpstr>具体填报收入范围</vt:lpstr>
      <vt:lpstr>幻灯片 18</vt:lpstr>
      <vt:lpstr>幻灯片 19</vt:lpstr>
      <vt:lpstr>幻灯片 20</vt:lpstr>
      <vt:lpstr>幻灯片 21</vt:lpstr>
      <vt:lpstr>收入项目填报注意事项</vt:lpstr>
      <vt:lpstr>四、财务信息网账务查询授权方法</vt:lpstr>
      <vt:lpstr>幻灯片 24</vt:lpstr>
      <vt:lpstr>幻灯片 25</vt:lpstr>
      <vt:lpstr>幻灯片 26</vt:lpstr>
      <vt:lpstr>幻灯片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对外经济贸易大学网上预算申报系统操作指南</dc:title>
  <dc:creator>admin</dc:creator>
  <cp:lastModifiedBy>时同娜</cp:lastModifiedBy>
  <cp:revision>78</cp:revision>
  <dcterms:created xsi:type="dcterms:W3CDTF">2015-11-11T01:51:58Z</dcterms:created>
  <dcterms:modified xsi:type="dcterms:W3CDTF">2016-10-26T01:40:30Z</dcterms:modified>
</cp:coreProperties>
</file>